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8" r:id="rId4"/>
    <p:sldId id="322" r:id="rId5"/>
    <p:sldId id="273" r:id="rId6"/>
    <p:sldId id="321" r:id="rId7"/>
    <p:sldId id="323" r:id="rId8"/>
    <p:sldId id="324" r:id="rId9"/>
    <p:sldId id="325" r:id="rId10"/>
    <p:sldId id="326" r:id="rId11"/>
    <p:sldId id="327" r:id="rId12"/>
    <p:sldId id="328" r:id="rId13"/>
    <p:sldId id="332" r:id="rId14"/>
    <p:sldId id="329" r:id="rId15"/>
    <p:sldId id="330" r:id="rId16"/>
    <p:sldId id="331" r:id="rId17"/>
    <p:sldId id="287" r:id="rId18"/>
    <p:sldId id="288" r:id="rId19"/>
    <p:sldId id="289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2682"/>
    <a:srgbClr val="421547"/>
    <a:srgbClr val="F3EDF9"/>
    <a:srgbClr val="FBF9FD"/>
    <a:srgbClr val="F0F4FA"/>
    <a:srgbClr val="F3F6FB"/>
    <a:srgbClr val="3C1A56"/>
    <a:srgbClr val="700000"/>
    <a:srgbClr val="0B96D8"/>
    <a:srgbClr val="FC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CAABC4-06EF-DA0F-FA64-07ACC2085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156CE0F-F1B2-A320-A359-76DC4E018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503046-F6B9-72C5-4357-3D1F29A8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6DFC-9525-4C4A-A141-52D34496BCEE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EA61A4-59E1-DEF2-1E39-23BCC055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B142AF-12B7-85B4-6AB1-BECFDA1B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5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ED6B10-33C6-8D5D-EE4E-7F0456A87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4299A61-0FF0-5C73-1E28-B9540D8B7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F5D502-012E-55EC-1C0E-0E80CCFF3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6DFC-9525-4C4A-A141-52D34496BCEE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85D326-68EF-0BFE-1ECD-F2CBDD37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6A805F-057D-749F-E26D-3307D997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15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BEE0881-4A76-19CD-FD40-1E3C53C22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CDDEBE9-F157-DD44-D1B7-62B0E7699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E3CE21-671F-E0AC-1DCC-12AAC3EB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6DFC-9525-4C4A-A141-52D34496BCEE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9D2093-64BE-CFED-2D38-C82C489E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DF7A48-C096-C1B2-AE27-2B815A28A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350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D63FD0-F1FA-1686-6412-29A00FD7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A942C6-EFF6-0D46-23BC-D27279808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FA2529-7091-F77F-19CD-681F0949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6DFC-9525-4C4A-A141-52D34496BCEE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60873F-C382-C7C4-4F5D-66BA3D8E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14E324-1FDB-DC5D-1E95-57C0AAB5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74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701F21-B58E-CB3F-7603-17756BA9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BAF0C79-E9ED-D3F4-8422-6C98D306B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9B76EC-8D28-AC5C-F030-5317B997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6DFC-9525-4C4A-A141-52D34496BCEE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C35B11-1BD2-EE09-4D0E-14F6A1E1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62332D-E9E7-93AD-7E1F-58116728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880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126C8D-FA47-EF93-66CA-68A8F2248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B579D4-3F2A-9191-9445-53E3AEEA9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F431114-7B17-6595-F343-EA74C6F05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AF44EAC-58E5-5153-BCB3-1F5B5E41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6DFC-9525-4C4A-A141-52D34496BCEE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E24611-7235-CC8A-CCC3-E1894BBF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A2C3E9F-56A8-8709-6973-2A525BA4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2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0AEF9A-5137-B10A-DE72-722B43D64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BC132C4-4B3F-BACE-2F1C-8E3BD8C79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9D3E41-86C1-F6D8-3B70-FD81D0984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7F4A177-8B5E-9F86-E8DD-E9BB651E9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32DDD51-D709-8DC0-3CFF-C118BC783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3CDC64B-D8AB-7F63-35EC-FDF3828B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6DFC-9525-4C4A-A141-52D34496BCEE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88D0E63-2860-0A52-BA6F-AEE7D2366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D076DEC-C839-3D91-AE80-749120BF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457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9146C2-9CC6-D1B4-12AE-7A93EEFD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AB19F98-8B27-DACC-E58F-955F02E9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6DFC-9525-4C4A-A141-52D34496BCEE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EBCEE3A-43D5-11A7-C0C0-333A9443D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BEA417B-7AA2-C72F-668D-0DE72A8A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66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1984252-A9C9-3C70-D998-20C2A973A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6DFC-9525-4C4A-A141-52D34496BCEE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23EFAF8-606D-9606-687B-C4B6F223C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565BCA-975E-DAA4-FAF7-61C29AD8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85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03F3BD-BA1F-2830-7C22-30BD2F66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55A79D-BCEE-FB59-7892-BEA282F53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9458B4B-846B-1550-73A8-84EE74DFA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7601D10-755C-D612-92C5-F3F029CF9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6DFC-9525-4C4A-A141-52D34496BCEE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B9491C2-7C49-E1A8-AAF4-8003DA0A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F670FF5-AA5A-965A-EFCB-6F19A898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93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DA3F3A-E173-3101-A1D0-2B357341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56D4B56-0922-FC98-C076-CBFB42F44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E3F9BC9-946D-67BE-DFA0-E7F8C8FE7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5E75970-54F1-AD78-E138-65A8D7BC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6DFC-9525-4C4A-A141-52D34496BCEE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3957952-3D10-D7D9-A629-06A6DF05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C91ACA2-6EEE-C064-09FC-8E50E613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012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90010BB-B295-10B1-C0AB-3B9C8463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86898C-386A-DB44-2427-4C75CB170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FFBFC5-103A-554C-98B1-465A737DC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16DFC-9525-4C4A-A141-52D34496BCEE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8AABEE-2FCB-B294-E593-ED319E909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F25BBE-2327-2BA0-35AC-9AB7570C3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15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>
            <a:extLst>
              <a:ext uri="{FF2B5EF4-FFF2-40B4-BE49-F238E27FC236}">
                <a16:creationId xmlns:a16="http://schemas.microsoft.com/office/drawing/2014/main" id="{7407660F-CB1B-85EE-9B99-014B9E2D94AA}"/>
              </a:ext>
            </a:extLst>
          </p:cNvPr>
          <p:cNvSpPr/>
          <p:nvPr/>
        </p:nvSpPr>
        <p:spPr>
          <a:xfrm rot="10800000">
            <a:off x="0" y="0"/>
            <a:ext cx="12196876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0116458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0116458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3147200"/>
              <a:gd name="connsiteY0" fmla="*/ 0 h 6858000"/>
              <a:gd name="connsiteX1" fmla="*/ 12192000 w 13147200"/>
              <a:gd name="connsiteY1" fmla="*/ 0 h 6858000"/>
              <a:gd name="connsiteX2" fmla="*/ 12380686 w 13147200"/>
              <a:gd name="connsiteY2" fmla="*/ 4760686 h 6858000"/>
              <a:gd name="connsiteX3" fmla="*/ 10116458 w 13147200"/>
              <a:gd name="connsiteY3" fmla="*/ 6858000 h 6858000"/>
              <a:gd name="connsiteX4" fmla="*/ 0 w 13147200"/>
              <a:gd name="connsiteY4" fmla="*/ 6858000 h 6858000"/>
              <a:gd name="connsiteX5" fmla="*/ 0 w 13147200"/>
              <a:gd name="connsiteY5" fmla="*/ 0 h 6858000"/>
              <a:gd name="connsiteX0" fmla="*/ 0 w 13147200"/>
              <a:gd name="connsiteY0" fmla="*/ 0 h 6858000"/>
              <a:gd name="connsiteX1" fmla="*/ 12192000 w 13147200"/>
              <a:gd name="connsiteY1" fmla="*/ 0 h 6858000"/>
              <a:gd name="connsiteX2" fmla="*/ 12380686 w 13147200"/>
              <a:gd name="connsiteY2" fmla="*/ 4760686 h 6858000"/>
              <a:gd name="connsiteX3" fmla="*/ 10116458 w 13147200"/>
              <a:gd name="connsiteY3" fmla="*/ 6858000 h 6858000"/>
              <a:gd name="connsiteX4" fmla="*/ 0 w 13147200"/>
              <a:gd name="connsiteY4" fmla="*/ 6858000 h 6858000"/>
              <a:gd name="connsiteX5" fmla="*/ 0 w 13147200"/>
              <a:gd name="connsiteY5" fmla="*/ 0 h 6858000"/>
              <a:gd name="connsiteX0" fmla="*/ 0 w 13017008"/>
              <a:gd name="connsiteY0" fmla="*/ 0 h 6858000"/>
              <a:gd name="connsiteX1" fmla="*/ 12192000 w 13017008"/>
              <a:gd name="connsiteY1" fmla="*/ 0 h 6858000"/>
              <a:gd name="connsiteX2" fmla="*/ 12380686 w 13017008"/>
              <a:gd name="connsiteY2" fmla="*/ 4760686 h 6858000"/>
              <a:gd name="connsiteX3" fmla="*/ 10116458 w 13017008"/>
              <a:gd name="connsiteY3" fmla="*/ 6858000 h 6858000"/>
              <a:gd name="connsiteX4" fmla="*/ 0 w 13017008"/>
              <a:gd name="connsiteY4" fmla="*/ 6858000 h 6858000"/>
              <a:gd name="connsiteX5" fmla="*/ 0 w 13017008"/>
              <a:gd name="connsiteY5" fmla="*/ 0 h 6858000"/>
              <a:gd name="connsiteX0" fmla="*/ 0 w 12380686"/>
              <a:gd name="connsiteY0" fmla="*/ 0 h 6858000"/>
              <a:gd name="connsiteX1" fmla="*/ 12192000 w 12380686"/>
              <a:gd name="connsiteY1" fmla="*/ 0 h 6858000"/>
              <a:gd name="connsiteX2" fmla="*/ 12380686 w 12380686"/>
              <a:gd name="connsiteY2" fmla="*/ 4760686 h 6858000"/>
              <a:gd name="connsiteX3" fmla="*/ 10116458 w 12380686"/>
              <a:gd name="connsiteY3" fmla="*/ 6858000 h 6858000"/>
              <a:gd name="connsiteX4" fmla="*/ 0 w 12380686"/>
              <a:gd name="connsiteY4" fmla="*/ 6858000 h 6858000"/>
              <a:gd name="connsiteX5" fmla="*/ 0 w 12380686"/>
              <a:gd name="connsiteY5" fmla="*/ 0 h 6858000"/>
              <a:gd name="connsiteX0" fmla="*/ 0 w 12254336"/>
              <a:gd name="connsiteY0" fmla="*/ 0 h 6858000"/>
              <a:gd name="connsiteX1" fmla="*/ 12192000 w 12254336"/>
              <a:gd name="connsiteY1" fmla="*/ 0 h 6858000"/>
              <a:gd name="connsiteX2" fmla="*/ 12192000 w 12254336"/>
              <a:gd name="connsiteY2" fmla="*/ 4847772 h 6858000"/>
              <a:gd name="connsiteX3" fmla="*/ 10116458 w 12254336"/>
              <a:gd name="connsiteY3" fmla="*/ 6858000 h 6858000"/>
              <a:gd name="connsiteX4" fmla="*/ 0 w 12254336"/>
              <a:gd name="connsiteY4" fmla="*/ 6858000 h 6858000"/>
              <a:gd name="connsiteX5" fmla="*/ 0 w 12254336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47772 h 6858000"/>
              <a:gd name="connsiteX3" fmla="*/ 10116458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6876"/>
              <a:gd name="connsiteY0" fmla="*/ 0 h 6858000"/>
              <a:gd name="connsiteX1" fmla="*/ 12192000 w 12196876"/>
              <a:gd name="connsiteY1" fmla="*/ 0 h 6858000"/>
              <a:gd name="connsiteX2" fmla="*/ 12192000 w 12196876"/>
              <a:gd name="connsiteY2" fmla="*/ 4847772 h 6858000"/>
              <a:gd name="connsiteX3" fmla="*/ 10116458 w 12196876"/>
              <a:gd name="connsiteY3" fmla="*/ 6858000 h 6858000"/>
              <a:gd name="connsiteX4" fmla="*/ 0 w 12196876"/>
              <a:gd name="connsiteY4" fmla="*/ 6858000 h 6858000"/>
              <a:gd name="connsiteX5" fmla="*/ 0 w 1219687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6876" h="6858000">
                <a:moveTo>
                  <a:pt x="0" y="0"/>
                </a:moveTo>
                <a:lnTo>
                  <a:pt x="12192000" y="0"/>
                </a:lnTo>
                <a:cubicBezTo>
                  <a:pt x="12189581" y="4845352"/>
                  <a:pt x="12204095" y="-10884"/>
                  <a:pt x="12192000" y="4847772"/>
                </a:cubicBezTo>
                <a:cubicBezTo>
                  <a:pt x="6722534" y="6324601"/>
                  <a:pt x="11942839" y="6394752"/>
                  <a:pt x="10116458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DC90ABC1-2C12-9F80-0802-8185317579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7283" t="-7089" r="7283" b="7089"/>
          <a:stretch/>
        </p:blipFill>
        <p:spPr>
          <a:xfrm>
            <a:off x="3266694" y="542925"/>
            <a:ext cx="8925306" cy="63150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29DAC93-03AD-43A6-B09B-3115B2E64553}"/>
              </a:ext>
            </a:extLst>
          </p:cNvPr>
          <p:cNvSpPr txBox="1"/>
          <p:nvPr/>
        </p:nvSpPr>
        <p:spPr>
          <a:xfrm>
            <a:off x="219982" y="1381127"/>
            <a:ext cx="5791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Jakie postanowienia powinna zwierać</a:t>
            </a:r>
            <a:endParaRPr lang="pl-PL" sz="4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800"/>
              </a:spcAft>
            </a:pP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UMOWA SPRZEDAŻY</a:t>
            </a:r>
          </a:p>
          <a:p>
            <a:pPr>
              <a:spcAft>
                <a:spcPts val="800"/>
              </a:spcAft>
            </a:pP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oraz o czym należy pamiętać</a:t>
            </a:r>
          </a:p>
          <a:p>
            <a:pPr>
              <a:spcAft>
                <a:spcPts val="800"/>
              </a:spcAft>
            </a:pP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kupując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samochód</a:t>
            </a: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pl-PL" sz="3600" b="1" dirty="0">
              <a:solidFill>
                <a:schemeClr val="accent1">
                  <a:lumMod val="7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536BEB6F-EA78-8318-DA62-A9CE72DCD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35"/>
          <a:stretch/>
        </p:blipFill>
        <p:spPr>
          <a:xfrm>
            <a:off x="734724" y="0"/>
            <a:ext cx="10722552" cy="685800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62177817-57E3-D8A4-0A4B-36C8757898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9651"/>
          <a:stretch/>
        </p:blipFill>
        <p:spPr>
          <a:xfrm>
            <a:off x="-76128" y="469900"/>
            <a:ext cx="10357046" cy="638810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682FC4A7-1FC4-5F2F-0B2E-F5E8B8C5D3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60" r="-4"/>
          <a:stretch/>
        </p:blipFill>
        <p:spPr>
          <a:xfrm>
            <a:off x="-3" y="5162551"/>
            <a:ext cx="12192002" cy="169545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E489301-A6AC-E4A6-B9F2-36501275BD4F}"/>
              </a:ext>
            </a:extLst>
          </p:cNvPr>
          <p:cNvSpPr txBox="1"/>
          <p:nvPr/>
        </p:nvSpPr>
        <p:spPr>
          <a:xfrm>
            <a:off x="-3" y="5527984"/>
            <a:ext cx="12192001" cy="12208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W dowodzie rejestracyjnym powinien znajdować się wpis o ważnym badaniu technicznym.</a:t>
            </a:r>
          </a:p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Jeśli minął termin badania technicznego, należy je wykonać na stacji kontroli pojazdów</a:t>
            </a:r>
          </a:p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i złożyć w urzędzie zaświadczenie o jego pozytywnym wyniku.</a:t>
            </a:r>
            <a:endParaRPr dirty="0" lang="pl-PL" sz="2000">
              <a:effectLst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3E6C3D8-A28B-3799-40B2-80DAEB19EFFA}"/>
              </a:ext>
            </a:extLst>
          </p:cNvPr>
          <p:cNvSpPr txBox="1"/>
          <p:nvPr/>
        </p:nvSpPr>
        <p:spPr>
          <a:xfrm>
            <a:off x="6132522" y="212727"/>
            <a:ext cx="5791200" cy="17132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b="1" dirty="0" lang="pl-PL" sz="4400">
                <a:solidFill>
                  <a:schemeClr val="accent1">
                    <a:lumMod val="75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FORMALNOŚCI</a:t>
            </a:r>
          </a:p>
          <a:p>
            <a:pPr algn="r">
              <a:spcAft>
                <a:spcPts val="800"/>
              </a:spcAft>
            </a:pPr>
            <a:r>
              <a:rPr dirty="0" lang="pl-PL" sz="24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po sprzedaży</a:t>
            </a:r>
          </a:p>
          <a:p>
            <a:pPr algn="r">
              <a:spcAft>
                <a:spcPts val="800"/>
              </a:spcAft>
            </a:pPr>
            <a:r>
              <a:rPr b="1" dirty="0" lang="pl-PL" sz="2400">
                <a:solidFill>
                  <a:schemeClr val="accent1">
                    <a:lumMod val="75000"/>
                  </a:schemeClr>
                </a:solidFill>
                <a:effectLst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samochodu</a:t>
            </a:r>
            <a:endParaRPr b="1" dirty="0" lang="pl-PL" sz="3600">
              <a:solidFill>
                <a:schemeClr val="accent1">
                  <a:lumMod val="75000"/>
                </a:schemeClr>
              </a:solidFill>
              <a:effectLst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777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8000" p14:dur="0"/>
    </mc:Choice>
    <mc:Fallback xmlns="">
      <p:transition advTm="8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7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11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15"/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7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536BEB6F-EA78-8318-DA62-A9CE72DCD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1503" b="-1"/>
          <a:stretch/>
        </p:blipFill>
        <p:spPr>
          <a:xfrm>
            <a:off x="3117544" y="0"/>
            <a:ext cx="9074456" cy="6858000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B2F972B3-596B-7593-8C2E-EA06315D3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9942" b="410"/>
          <a:stretch/>
        </p:blipFill>
        <p:spPr>
          <a:xfrm>
            <a:off x="4741863" y="2138744"/>
            <a:ext cx="7450138" cy="471925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6085D2F-6AE4-E2E7-0A1E-72C98FEAE47C}"/>
              </a:ext>
            </a:extLst>
          </p:cNvPr>
          <p:cNvSpPr txBox="1"/>
          <p:nvPr/>
        </p:nvSpPr>
        <p:spPr>
          <a:xfrm>
            <a:off x="6132522" y="212727"/>
            <a:ext cx="5791200" cy="171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800"/>
              </a:spcAft>
            </a:pP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FORMALNOŚCI</a:t>
            </a:r>
          </a:p>
          <a:p>
            <a:pPr algn="r">
              <a:spcAft>
                <a:spcPts val="800"/>
              </a:spcAft>
            </a:pP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sprzedaży</a:t>
            </a:r>
          </a:p>
          <a:p>
            <a:pPr algn="r">
              <a:spcAft>
                <a:spcPts val="800"/>
              </a:spcAft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samochodu</a:t>
            </a:r>
            <a:endParaRPr lang="pl-PL" sz="3600" b="1" dirty="0">
              <a:solidFill>
                <a:schemeClr val="accent1">
                  <a:lumMod val="7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rostokąt: zaokrąglone rogi po przekątnej 3">
            <a:extLst>
              <a:ext uri="{FF2B5EF4-FFF2-40B4-BE49-F238E27FC236}">
                <a16:creationId xmlns:a16="http://schemas.microsoft.com/office/drawing/2014/main" id="{A5B8E87E-A1F1-A613-AB30-EC781AA6924F}"/>
              </a:ext>
            </a:extLst>
          </p:cNvPr>
          <p:cNvSpPr/>
          <p:nvPr/>
        </p:nvSpPr>
        <p:spPr>
          <a:xfrm rot="16200000" flipH="1" flipV="1">
            <a:off x="712384" y="-18105"/>
            <a:ext cx="4634713" cy="6059476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D0351DD-C520-DA5A-165C-495A39E4CF19}"/>
              </a:ext>
            </a:extLst>
          </p:cNvPr>
          <p:cNvSpPr txBox="1"/>
          <p:nvPr/>
        </p:nvSpPr>
        <p:spPr>
          <a:xfrm>
            <a:off x="188198" y="887975"/>
            <a:ext cx="56760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Urzędnik rejestruje pojazd czasowo na 30 dni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wydaje pozwolenie czasowe, tablice rejestracyjne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nalepkę kontrolną, dzięki czemu możliwe jest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poruszanie się pojazdem po drogach.</a:t>
            </a: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ciągu tych 30 dni urząd weryfikuje informacje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pojeździe, zapewnia wyrobienie dowodu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rejestracyjnego i dokonuje właściwej rejestracji.</a:t>
            </a: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Następnie właściciel otrzymuje dokumenty.</a:t>
            </a: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Czasowa rejestracja obowiązuje 30 dni i jeśli w tym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czasie pojazd nie zostanie zarejestrowany na stałe,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należy przedłużyć w urzędzie czasową rejestrację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kolejne 14 dni.</a:t>
            </a:r>
          </a:p>
        </p:txBody>
      </p:sp>
    </p:spTree>
    <p:extLst>
      <p:ext uri="{BB962C8B-B14F-4D97-AF65-F5344CB8AC3E}">
        <p14:creationId xmlns:p14="http://schemas.microsoft.com/office/powerpoint/2010/main" val="76959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536BEB6F-EA78-8318-DA62-A9CE72DCD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-1" t="-11503"/>
          <a:stretch/>
        </p:blipFill>
        <p:spPr>
          <a:xfrm>
            <a:off x="3117544" y="0"/>
            <a:ext cx="9074456" cy="68580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6085D2F-6AE4-E2E7-0A1E-72C98FEAE47C}"/>
              </a:ext>
            </a:extLst>
          </p:cNvPr>
          <p:cNvSpPr txBox="1"/>
          <p:nvPr/>
        </p:nvSpPr>
        <p:spPr>
          <a:xfrm>
            <a:off x="6132522" y="212727"/>
            <a:ext cx="5791200" cy="17132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b="1" dirty="0" lang="pl-PL" sz="4400">
                <a:solidFill>
                  <a:schemeClr val="accent1">
                    <a:lumMod val="75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FORMALNOŚCI</a:t>
            </a:r>
          </a:p>
          <a:p>
            <a:pPr algn="r">
              <a:spcAft>
                <a:spcPts val="800"/>
              </a:spcAft>
            </a:pPr>
            <a:r>
              <a:rPr dirty="0" lang="pl-PL" sz="24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po sprzedaży</a:t>
            </a:r>
          </a:p>
          <a:p>
            <a:pPr algn="r">
              <a:spcAft>
                <a:spcPts val="800"/>
              </a:spcAft>
            </a:pPr>
            <a:r>
              <a:rPr b="1" dirty="0" lang="pl-PL" sz="2400">
                <a:solidFill>
                  <a:schemeClr val="accent1">
                    <a:lumMod val="75000"/>
                  </a:schemeClr>
                </a:solidFill>
                <a:effectLst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samochodu</a:t>
            </a:r>
            <a:endParaRPr b="1" dirty="0" lang="pl-PL" sz="3600">
              <a:solidFill>
                <a:schemeClr val="accent1">
                  <a:lumMod val="75000"/>
                </a:schemeClr>
              </a:solidFill>
              <a:effectLst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id="13" name="Prostokąt: zaokrąglone rogi po przekątnej 3">
            <a:extLst>
              <a:ext uri="{FF2B5EF4-FFF2-40B4-BE49-F238E27FC236}">
                <a16:creationId xmlns:a16="http://schemas.microsoft.com/office/drawing/2014/main" id="{A5B8E87E-A1F1-A613-AB30-EC781AA6924F}"/>
              </a:ext>
            </a:extLst>
          </p:cNvPr>
          <p:cNvSpPr/>
          <p:nvPr/>
        </p:nvSpPr>
        <p:spPr>
          <a:xfrm flipH="1" flipV="1" rot="16200000">
            <a:off x="883439" y="-159536"/>
            <a:ext cx="4292603" cy="6059476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D0351DD-C520-DA5A-165C-495A39E4CF19}"/>
              </a:ext>
            </a:extLst>
          </p:cNvPr>
          <p:cNvSpPr txBox="1"/>
          <p:nvPr/>
        </p:nvSpPr>
        <p:spPr>
          <a:xfrm>
            <a:off x="268278" y="1162042"/>
            <a:ext cx="5534474" cy="286232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Zbywca, który przeniósł prawo własności pojazdu,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jest obowiązany do przekazania nabywcy,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na którego przeniesiono własność pojazdu, 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potwierdzenia zawarcia umowy ubezpieczenia OC 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posiadaczy pojazdów mechanicznych oraz do 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powiadomienia na piśmie zakładu ubezpieczeń, w 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terminie 14 dni od dnia zawarcia umowy 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sprzedaży, o fakcie przeniesienia prawa własności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tego pojazdu i o danych posiadacza, na którego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przeniesiono własność samochodu.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C879F3B3-5CD6-CE99-D75A-7D0BD159A0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9"/>
          <a:stretch/>
        </p:blipFill>
        <p:spPr>
          <a:xfrm>
            <a:off x="5875795" y="1979843"/>
            <a:ext cx="5470385" cy="487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1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17000" p14:dur="10"/>
    </mc:Choice>
    <mc:Fallback xmlns="">
      <p:transition advTm="17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1"/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5"/>
                                        <p:tgtEl>
                                          <p:spTgt spid="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9"/>
                                        <p:tgtEl>
                                          <p:spTgt spid="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23"/>
                                        <p:tgtEl>
                                          <p:spTgt spid="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27"/>
                                        <p:tgtEl>
                                          <p:spTgt spid="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31"/>
                                        <p:tgtEl>
                                          <p:spTgt spid="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35"/>
                                        <p:tgtEl>
                                          <p:spTgt spid="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39"/>
                                        <p:tgtEl>
                                          <p:spTgt spid="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>
                            <p:stCondLst>
                              <p:cond delay="1125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43"/>
                                        <p:tgtEl>
                                          <p:spTgt spid="1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1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536BEB6F-EA78-8318-DA62-A9CE72DCD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1503" b="-1"/>
          <a:stretch/>
        </p:blipFill>
        <p:spPr>
          <a:xfrm>
            <a:off x="3117544" y="0"/>
            <a:ext cx="9074456" cy="68580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6085D2F-6AE4-E2E7-0A1E-72C98FEAE47C}"/>
              </a:ext>
            </a:extLst>
          </p:cNvPr>
          <p:cNvSpPr txBox="1"/>
          <p:nvPr/>
        </p:nvSpPr>
        <p:spPr>
          <a:xfrm>
            <a:off x="6132522" y="212727"/>
            <a:ext cx="5791200" cy="171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800"/>
              </a:spcAft>
            </a:pP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FORMALNOŚCI</a:t>
            </a:r>
          </a:p>
          <a:p>
            <a:pPr algn="r">
              <a:spcAft>
                <a:spcPts val="800"/>
              </a:spcAft>
            </a:pP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sprzedaży</a:t>
            </a:r>
          </a:p>
          <a:p>
            <a:pPr algn="r">
              <a:spcAft>
                <a:spcPts val="800"/>
              </a:spcAft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samochodu</a:t>
            </a:r>
            <a:endParaRPr lang="pl-PL" sz="3600" b="1" dirty="0">
              <a:solidFill>
                <a:schemeClr val="accent1">
                  <a:lumMod val="7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rostokąt: zaokrąglone rogi po przekątnej 3">
            <a:extLst>
              <a:ext uri="{FF2B5EF4-FFF2-40B4-BE49-F238E27FC236}">
                <a16:creationId xmlns:a16="http://schemas.microsoft.com/office/drawing/2014/main" id="{A5B8E87E-A1F1-A613-AB30-EC781AA6924F}"/>
              </a:ext>
            </a:extLst>
          </p:cNvPr>
          <p:cNvSpPr/>
          <p:nvPr/>
        </p:nvSpPr>
        <p:spPr>
          <a:xfrm rot="16200000" flipH="1" flipV="1">
            <a:off x="883439" y="-159536"/>
            <a:ext cx="4292603" cy="6059476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0B612114-D2AB-528C-E0C7-C919A349D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r="6975" b="1792"/>
          <a:stretch/>
        </p:blipFill>
        <p:spPr>
          <a:xfrm>
            <a:off x="5673207" y="2442170"/>
            <a:ext cx="6518791" cy="441583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D0351DD-C520-DA5A-165C-495A39E4CF19}"/>
              </a:ext>
            </a:extLst>
          </p:cNvPr>
          <p:cNvSpPr txBox="1"/>
          <p:nvPr/>
        </p:nvSpPr>
        <p:spPr>
          <a:xfrm>
            <a:off x="268278" y="885043"/>
            <a:ext cx="60594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Brak zgłoszenia sprzedaży samochodu do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towarzystwa ubezpieczeniowego może mieć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negatywne konsekwencje.</a:t>
            </a: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Przykładowo w przypadku zakończenia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obowiązywania ubezpieczenia po sprzedaży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samochodu, polisa zostanie automatycznie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przedłużona, a sprzedawca zobowiązany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będzie do zapłaty za nią. </a:t>
            </a: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Zgodnie z przepisami strony umowy ponoszą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solidarną odpowiedzialność za zapłatę składki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momentu poinformowania towarzystwa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ubezpieczeń o sprzedaży.</a:t>
            </a:r>
          </a:p>
        </p:txBody>
      </p:sp>
    </p:spTree>
    <p:extLst>
      <p:ext uri="{BB962C8B-B14F-4D97-AF65-F5344CB8AC3E}">
        <p14:creationId xmlns:p14="http://schemas.microsoft.com/office/powerpoint/2010/main" val="44694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000"/>
    </mc:Choice>
    <mc:Fallback xmlns="">
      <p:transition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>
            <a:extLst>
              <a:ext uri="{FF2B5EF4-FFF2-40B4-BE49-F238E27FC236}">
                <a16:creationId xmlns:a16="http://schemas.microsoft.com/office/drawing/2014/main" id="{53716CCC-F426-6D4C-FD66-FA24252CD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-1" l="8817" t="-11503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D1BA53EA-39CD-49CA-586A-51CC03D278A8}"/>
              </a:ext>
            </a:extLst>
          </p:cNvPr>
          <p:cNvSpPr/>
          <p:nvPr/>
        </p:nvSpPr>
        <p:spPr>
          <a:xfrm flipH="1" flipV="1" rot="12600000">
            <a:off x="5427843" y="2098504"/>
            <a:ext cx="6114776" cy="3010462"/>
          </a:xfrm>
          <a:prstGeom prst="roundRect">
            <a:avLst/>
          </a:prstGeom>
          <a:noFill/>
          <a:ln w="57150">
            <a:solidFill>
              <a:srgbClr val="F3ED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pl-PL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D467AF5B-E88A-0D3A-4C16-56853B627502}"/>
              </a:ext>
            </a:extLst>
          </p:cNvPr>
          <p:cNvSpPr/>
          <p:nvPr/>
        </p:nvSpPr>
        <p:spPr>
          <a:xfrm flipH="1" flipV="1" rot="12600000">
            <a:off x="5897854" y="636271"/>
            <a:ext cx="963451" cy="1068391"/>
          </a:xfrm>
          <a:prstGeom prst="roundRect">
            <a:avLst/>
          </a:prstGeom>
          <a:noFill/>
          <a:ln w="57150">
            <a:solidFill>
              <a:srgbClr val="F3ED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pl-PL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8360A8AD-C3EE-A7BE-4FED-1F4472015193}"/>
              </a:ext>
            </a:extLst>
          </p:cNvPr>
          <p:cNvSpPr/>
          <p:nvPr/>
        </p:nvSpPr>
        <p:spPr>
          <a:xfrm flipH="1" flipV="1" rot="12600000">
            <a:off x="6212557" y="5487385"/>
            <a:ext cx="703419" cy="780036"/>
          </a:xfrm>
          <a:prstGeom prst="roundRect">
            <a:avLst/>
          </a:prstGeom>
          <a:noFill/>
          <a:ln w="57150">
            <a:solidFill>
              <a:srgbClr val="F3ED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pl-PL"/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DE9CC7B0-CFA6-4DF3-FA46-318E02579B6A}"/>
              </a:ext>
            </a:extLst>
          </p:cNvPr>
          <p:cNvSpPr/>
          <p:nvPr/>
        </p:nvSpPr>
        <p:spPr>
          <a:xfrm flipH="1" flipV="1" rot="12600000">
            <a:off x="4845190" y="1386090"/>
            <a:ext cx="283718" cy="314621"/>
          </a:xfrm>
          <a:prstGeom prst="roundRect">
            <a:avLst/>
          </a:prstGeom>
          <a:noFill/>
          <a:ln w="57150">
            <a:solidFill>
              <a:srgbClr val="F3ED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6085D2F-6AE4-E2E7-0A1E-72C98FEAE47C}"/>
              </a:ext>
            </a:extLst>
          </p:cNvPr>
          <p:cNvSpPr txBox="1"/>
          <p:nvPr/>
        </p:nvSpPr>
        <p:spPr>
          <a:xfrm>
            <a:off x="6132522" y="212727"/>
            <a:ext cx="5791200" cy="17132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b="1" dirty="0" lang="pl-PL" sz="4400">
                <a:solidFill>
                  <a:schemeClr val="accent1">
                    <a:lumMod val="75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FORMALNOŚCI</a:t>
            </a:r>
          </a:p>
          <a:p>
            <a:pPr algn="r">
              <a:spcAft>
                <a:spcPts val="800"/>
              </a:spcAft>
            </a:pPr>
            <a:r>
              <a:rPr dirty="0" lang="pl-PL" sz="24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po sprzedaży</a:t>
            </a:r>
          </a:p>
          <a:p>
            <a:pPr algn="r">
              <a:spcAft>
                <a:spcPts val="800"/>
              </a:spcAft>
            </a:pPr>
            <a:r>
              <a:rPr b="1" dirty="0" lang="pl-PL" sz="2400">
                <a:solidFill>
                  <a:schemeClr val="accent1">
                    <a:lumMod val="75000"/>
                  </a:schemeClr>
                </a:solidFill>
                <a:effectLst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samochodu</a:t>
            </a:r>
            <a:endParaRPr b="1" dirty="0" lang="pl-PL" sz="3600">
              <a:solidFill>
                <a:schemeClr val="accent1">
                  <a:lumMod val="75000"/>
                </a:schemeClr>
              </a:solidFill>
              <a:effectLst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C8158B1C-90CF-0AFE-4917-3780AB6E7A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-34" r="-1"/>
          <a:stretch/>
        </p:blipFill>
        <p:spPr>
          <a:xfrm>
            <a:off x="0" y="2019300"/>
            <a:ext cx="6545216" cy="483870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D0351DD-C520-DA5A-165C-495A39E4CF19}"/>
              </a:ext>
            </a:extLst>
          </p:cNvPr>
          <p:cNvSpPr txBox="1"/>
          <p:nvPr/>
        </p:nvSpPr>
        <p:spPr>
          <a:xfrm>
            <a:off x="6005524" y="2358243"/>
            <a:ext cx="5791198" cy="286232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Zawiadomienie ubezpieczyciela o zbyciu pojazdu 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leży w interesie sprzedawcy w przypadku gdyby 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nabywca spowodował kolizję lub wypadek.</a:t>
            </a:r>
          </a:p>
          <a:p>
            <a:endParaRPr dirty="0" lang="pl-PL"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Dolegliwością przy braku polisy OC jest wysoka kara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pieniężna. Ponadto w przypadku zaistnienia szkody 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(wypadek, kolizja) UFG pokrywa koszty, ale po 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wypłacie odszkodowania przysługuje mu 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uprawnienie do dochodzenia ich zwrotu od sprawcy 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wypadku w ramach regresu.</a:t>
            </a:r>
          </a:p>
        </p:txBody>
      </p:sp>
    </p:spTree>
    <p:extLst>
      <p:ext uri="{BB962C8B-B14F-4D97-AF65-F5344CB8AC3E}">
        <p14:creationId xmlns:p14="http://schemas.microsoft.com/office/powerpoint/2010/main" val="412660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16000" p14:dur="10"/>
    </mc:Choice>
    <mc:Fallback xmlns="">
      <p:transition advTm="16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1"/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5"/>
                                        <p:tgtEl>
                                          <p:spTgt spid="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9"/>
                                        <p:tgtEl>
                                          <p:spTgt spid="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23"/>
                                        <p:tgtEl>
                                          <p:spTgt spid="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27"/>
                                        <p:tgtEl>
                                          <p:spTgt spid="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31"/>
                                        <p:tgtEl>
                                          <p:spTgt spid="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35"/>
                                        <p:tgtEl>
                                          <p:spTgt spid="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39"/>
                                        <p:tgtEl>
                                          <p:spTgt spid="1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1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536BEB6F-EA78-8318-DA62-A9CE72DCD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1503" b="-1"/>
          <a:stretch/>
        </p:blipFill>
        <p:spPr>
          <a:xfrm>
            <a:off x="3117544" y="0"/>
            <a:ext cx="9074456" cy="68580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6085D2F-6AE4-E2E7-0A1E-72C98FEAE47C}"/>
              </a:ext>
            </a:extLst>
          </p:cNvPr>
          <p:cNvSpPr txBox="1"/>
          <p:nvPr/>
        </p:nvSpPr>
        <p:spPr>
          <a:xfrm>
            <a:off x="6132522" y="212727"/>
            <a:ext cx="5791200" cy="171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800"/>
              </a:spcAft>
            </a:pP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FORMALNOŚCI</a:t>
            </a:r>
          </a:p>
          <a:p>
            <a:pPr algn="r">
              <a:spcAft>
                <a:spcPts val="800"/>
              </a:spcAft>
            </a:pP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sprzedaży</a:t>
            </a:r>
          </a:p>
          <a:p>
            <a:pPr algn="r">
              <a:spcAft>
                <a:spcPts val="800"/>
              </a:spcAft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samochodu</a:t>
            </a:r>
            <a:endParaRPr lang="pl-PL" sz="3600" b="1" dirty="0">
              <a:solidFill>
                <a:schemeClr val="accent1">
                  <a:lumMod val="7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55FEA666-6579-4B9A-817A-26BA7695E9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4882" b="1031"/>
          <a:stretch/>
        </p:blipFill>
        <p:spPr>
          <a:xfrm>
            <a:off x="5011335" y="2075466"/>
            <a:ext cx="7180666" cy="4782534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D0351DD-C520-DA5A-165C-495A39E4CF19}"/>
              </a:ext>
            </a:extLst>
          </p:cNvPr>
          <p:cNvSpPr txBox="1"/>
          <p:nvPr/>
        </p:nvSpPr>
        <p:spPr>
          <a:xfrm>
            <a:off x="268278" y="944941"/>
            <a:ext cx="60594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Gdy sprzedającym pojazd jest osoba prywatna,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która nie prowadzi działalności gospodarczej,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chwilą dokonania czynności cywilnoprawnej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(zawarcia umowy sprzedaży) powstaje obowiązek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podatkowy, który ciąży na kupującym.</a:t>
            </a: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takiej sytuacji kupujący w terminie 14 dni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powinien zapłacić do Urzędu Skarbowego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podatek od czynności cywilnoprawnych (PCC),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którego stawka wynosi 2 % i jest liczona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wartości samochodu.</a:t>
            </a:r>
          </a:p>
        </p:txBody>
      </p:sp>
      <p:sp>
        <p:nvSpPr>
          <p:cNvPr id="9" name="Prostokąt 11">
            <a:extLst>
              <a:ext uri="{FF2B5EF4-FFF2-40B4-BE49-F238E27FC236}">
                <a16:creationId xmlns:a16="http://schemas.microsoft.com/office/drawing/2014/main" id="{277198FB-3089-5E75-B894-903555C8BF3A}"/>
              </a:ext>
            </a:extLst>
          </p:cNvPr>
          <p:cNvSpPr/>
          <p:nvPr/>
        </p:nvSpPr>
        <p:spPr>
          <a:xfrm>
            <a:off x="-57151" y="710797"/>
            <a:ext cx="6116629" cy="3581403"/>
          </a:xfrm>
          <a:custGeom>
            <a:avLst/>
            <a:gdLst>
              <a:gd name="connsiteX0" fmla="*/ 0 w 7482840"/>
              <a:gd name="connsiteY0" fmla="*/ 0 h 4808529"/>
              <a:gd name="connsiteX1" fmla="*/ 7482840 w 7482840"/>
              <a:gd name="connsiteY1" fmla="*/ 0 h 4808529"/>
              <a:gd name="connsiteX2" fmla="*/ 7482840 w 7482840"/>
              <a:gd name="connsiteY2" fmla="*/ 4808529 h 4808529"/>
              <a:gd name="connsiteX3" fmla="*/ 0 w 7482840"/>
              <a:gd name="connsiteY3" fmla="*/ 4808529 h 4808529"/>
              <a:gd name="connsiteX4" fmla="*/ 0 w 7482840"/>
              <a:gd name="connsiteY4" fmla="*/ 0 h 4808529"/>
              <a:gd name="connsiteX0" fmla="*/ 0 w 7482840"/>
              <a:gd name="connsiteY0" fmla="*/ 0 h 4808529"/>
              <a:gd name="connsiteX1" fmla="*/ 7482840 w 7482840"/>
              <a:gd name="connsiteY1" fmla="*/ 0 h 4808529"/>
              <a:gd name="connsiteX2" fmla="*/ 7005846 w 7482840"/>
              <a:gd name="connsiteY2" fmla="*/ 1851815 h 4808529"/>
              <a:gd name="connsiteX3" fmla="*/ 7482840 w 7482840"/>
              <a:gd name="connsiteY3" fmla="*/ 4808529 h 4808529"/>
              <a:gd name="connsiteX4" fmla="*/ 0 w 7482840"/>
              <a:gd name="connsiteY4" fmla="*/ 4808529 h 4808529"/>
              <a:gd name="connsiteX5" fmla="*/ 0 w 7482840"/>
              <a:gd name="connsiteY5" fmla="*/ 0 h 4808529"/>
              <a:gd name="connsiteX0" fmla="*/ 0 w 7482840"/>
              <a:gd name="connsiteY0" fmla="*/ 0 h 4808529"/>
              <a:gd name="connsiteX1" fmla="*/ 7482840 w 7482840"/>
              <a:gd name="connsiteY1" fmla="*/ 0 h 4808529"/>
              <a:gd name="connsiteX2" fmla="*/ 7005846 w 7482840"/>
              <a:gd name="connsiteY2" fmla="*/ 1851815 h 4808529"/>
              <a:gd name="connsiteX3" fmla="*/ 7482840 w 7482840"/>
              <a:gd name="connsiteY3" fmla="*/ 4808529 h 4808529"/>
              <a:gd name="connsiteX4" fmla="*/ 0 w 7482840"/>
              <a:gd name="connsiteY4" fmla="*/ 4808529 h 4808529"/>
              <a:gd name="connsiteX5" fmla="*/ 0 w 7482840"/>
              <a:gd name="connsiteY5" fmla="*/ 0 h 4808529"/>
              <a:gd name="connsiteX0" fmla="*/ 0 w 7482840"/>
              <a:gd name="connsiteY0" fmla="*/ 0 h 4808529"/>
              <a:gd name="connsiteX1" fmla="*/ 7482840 w 7482840"/>
              <a:gd name="connsiteY1" fmla="*/ 0 h 4808529"/>
              <a:gd name="connsiteX2" fmla="*/ 7005846 w 7482840"/>
              <a:gd name="connsiteY2" fmla="*/ 1851815 h 4808529"/>
              <a:gd name="connsiteX3" fmla="*/ 7482840 w 7482840"/>
              <a:gd name="connsiteY3" fmla="*/ 4808529 h 4808529"/>
              <a:gd name="connsiteX4" fmla="*/ 0 w 7482840"/>
              <a:gd name="connsiteY4" fmla="*/ 4808529 h 4808529"/>
              <a:gd name="connsiteX5" fmla="*/ 0 w 7482840"/>
              <a:gd name="connsiteY5" fmla="*/ 0 h 4808529"/>
              <a:gd name="connsiteX0" fmla="*/ 0 w 7482840"/>
              <a:gd name="connsiteY0" fmla="*/ 0 h 4808529"/>
              <a:gd name="connsiteX1" fmla="*/ 7482840 w 7482840"/>
              <a:gd name="connsiteY1" fmla="*/ 0 h 4808529"/>
              <a:gd name="connsiteX2" fmla="*/ 7005846 w 7482840"/>
              <a:gd name="connsiteY2" fmla="*/ 1851815 h 4808529"/>
              <a:gd name="connsiteX3" fmla="*/ 7482840 w 7482840"/>
              <a:gd name="connsiteY3" fmla="*/ 4808529 h 4808529"/>
              <a:gd name="connsiteX4" fmla="*/ 0 w 7482840"/>
              <a:gd name="connsiteY4" fmla="*/ 4808529 h 4808529"/>
              <a:gd name="connsiteX5" fmla="*/ 0 w 7482840"/>
              <a:gd name="connsiteY5" fmla="*/ 0 h 4808529"/>
              <a:gd name="connsiteX0" fmla="*/ 0 w 8418195"/>
              <a:gd name="connsiteY0" fmla="*/ 0 h 4808529"/>
              <a:gd name="connsiteX1" fmla="*/ 7482840 w 8418195"/>
              <a:gd name="connsiteY1" fmla="*/ 0 h 4808529"/>
              <a:gd name="connsiteX2" fmla="*/ 7482840 w 8418195"/>
              <a:gd name="connsiteY2" fmla="*/ 4808529 h 4808529"/>
              <a:gd name="connsiteX3" fmla="*/ 0 w 8418195"/>
              <a:gd name="connsiteY3" fmla="*/ 4808529 h 4808529"/>
              <a:gd name="connsiteX4" fmla="*/ 0 w 8418195"/>
              <a:gd name="connsiteY4" fmla="*/ 0 h 4808529"/>
              <a:gd name="connsiteX0" fmla="*/ 0 w 8037459"/>
              <a:gd name="connsiteY0" fmla="*/ 0 h 4808529"/>
              <a:gd name="connsiteX1" fmla="*/ 7482840 w 8037459"/>
              <a:gd name="connsiteY1" fmla="*/ 0 h 4808529"/>
              <a:gd name="connsiteX2" fmla="*/ 7482840 w 8037459"/>
              <a:gd name="connsiteY2" fmla="*/ 4808529 h 4808529"/>
              <a:gd name="connsiteX3" fmla="*/ 0 w 8037459"/>
              <a:gd name="connsiteY3" fmla="*/ 4808529 h 4808529"/>
              <a:gd name="connsiteX4" fmla="*/ 0 w 8037459"/>
              <a:gd name="connsiteY4" fmla="*/ 0 h 4808529"/>
              <a:gd name="connsiteX0" fmla="*/ 0 w 7483970"/>
              <a:gd name="connsiteY0" fmla="*/ 0 h 4808529"/>
              <a:gd name="connsiteX1" fmla="*/ 7482840 w 7483970"/>
              <a:gd name="connsiteY1" fmla="*/ 0 h 4808529"/>
              <a:gd name="connsiteX2" fmla="*/ 7482840 w 7483970"/>
              <a:gd name="connsiteY2" fmla="*/ 4808529 h 4808529"/>
              <a:gd name="connsiteX3" fmla="*/ 0 w 7483970"/>
              <a:gd name="connsiteY3" fmla="*/ 4808529 h 4808529"/>
              <a:gd name="connsiteX4" fmla="*/ 0 w 7483970"/>
              <a:gd name="connsiteY4" fmla="*/ 0 h 48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3970" h="4808529">
                <a:moveTo>
                  <a:pt x="0" y="0"/>
                </a:moveTo>
                <a:lnTo>
                  <a:pt x="7482840" y="0"/>
                </a:lnTo>
                <a:cubicBezTo>
                  <a:pt x="7484347" y="4808603"/>
                  <a:pt x="7484348" y="-7916"/>
                  <a:pt x="7482840" y="4808529"/>
                </a:cubicBezTo>
                <a:lnTo>
                  <a:pt x="0" y="4808529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271255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1D759111-D9BD-2C91-F74C-D02D5407D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9" r="-18"/>
          <a:stretch/>
        </p:blipFill>
        <p:spPr>
          <a:xfrm>
            <a:off x="0" y="1571010"/>
            <a:ext cx="6728460" cy="528699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6085D2F-6AE4-E2E7-0A1E-72C98FEAE47C}"/>
              </a:ext>
            </a:extLst>
          </p:cNvPr>
          <p:cNvSpPr txBox="1"/>
          <p:nvPr/>
        </p:nvSpPr>
        <p:spPr>
          <a:xfrm>
            <a:off x="6132522" y="212727"/>
            <a:ext cx="5791200" cy="17132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b="1" dirty="0" lang="pl-PL" sz="4400">
                <a:solidFill>
                  <a:schemeClr val="accent1">
                    <a:lumMod val="75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FORMALNOŚCI</a:t>
            </a:r>
          </a:p>
          <a:p>
            <a:pPr algn="r">
              <a:spcAft>
                <a:spcPts val="800"/>
              </a:spcAft>
            </a:pPr>
            <a:r>
              <a:rPr dirty="0" lang="pl-PL" sz="24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po sprzedaży</a:t>
            </a:r>
          </a:p>
          <a:p>
            <a:pPr algn="r">
              <a:spcAft>
                <a:spcPts val="800"/>
              </a:spcAft>
            </a:pPr>
            <a:r>
              <a:rPr b="1" dirty="0" lang="pl-PL" sz="2400">
                <a:solidFill>
                  <a:schemeClr val="accent1">
                    <a:lumMod val="75000"/>
                  </a:schemeClr>
                </a:solidFill>
                <a:effectLst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samochodu</a:t>
            </a:r>
            <a:endParaRPr b="1" dirty="0" lang="pl-PL" sz="3600">
              <a:solidFill>
                <a:schemeClr val="accent1">
                  <a:lumMod val="75000"/>
                </a:schemeClr>
              </a:solidFill>
              <a:effectLst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D0351DD-C520-DA5A-165C-495A39E4CF19}"/>
              </a:ext>
            </a:extLst>
          </p:cNvPr>
          <p:cNvSpPr txBox="1"/>
          <p:nvPr/>
        </p:nvSpPr>
        <p:spPr>
          <a:xfrm>
            <a:off x="5601664" y="2155875"/>
            <a:ext cx="6034076" cy="3416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Podatek należy obliczyć i wpłacić w kasie US albo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przelewem na konto US oraz w tym samym terminie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złożyć deklarację PCC-3, a to do US właściwego ze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względu na miejsce zamieszkania podatnika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(kupującego w przypadku umowy sprzedaży).</a:t>
            </a:r>
          </a:p>
          <a:p>
            <a:endParaRPr dirty="0" lang="pl-PL"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Brak złożenia deklaracji i zapłaty podatku w terminie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jest wykroczeniem skarbowym, za które grozi grzywna.</a:t>
            </a:r>
          </a:p>
          <a:p>
            <a:endParaRPr dirty="0" lang="pl-PL"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Jeżeli wartość sprzedanego samochodu nie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przekracza 1000 zł, to przysługuje wówczas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zwolnienie od obowiązku zapłaty podatku.</a:t>
            </a:r>
          </a:p>
        </p:txBody>
      </p:sp>
      <p:sp>
        <p:nvSpPr>
          <p:cNvPr id="17" name="Prostokąt 11">
            <a:extLst>
              <a:ext uri="{FF2B5EF4-FFF2-40B4-BE49-F238E27FC236}">
                <a16:creationId xmlns:a16="http://schemas.microsoft.com/office/drawing/2014/main" id="{EE9D1AF0-2662-E2B0-2B96-87BFCED030C4}"/>
              </a:ext>
            </a:extLst>
          </p:cNvPr>
          <p:cNvSpPr/>
          <p:nvPr/>
        </p:nvSpPr>
        <p:spPr>
          <a:xfrm>
            <a:off x="3883969" y="2073334"/>
            <a:ext cx="7972751" cy="3581403"/>
          </a:xfrm>
          <a:custGeom>
            <a:avLst/>
            <a:gdLst>
              <a:gd fmla="*/ 0 w 7482840" name="connsiteX0"/>
              <a:gd fmla="*/ 0 h 4808529" name="connsiteY0"/>
              <a:gd fmla="*/ 7482840 w 7482840" name="connsiteX1"/>
              <a:gd fmla="*/ 0 h 4808529" name="connsiteY1"/>
              <a:gd fmla="*/ 7482840 w 7482840" name="connsiteX2"/>
              <a:gd fmla="*/ 4808529 h 4808529" name="connsiteY2"/>
              <a:gd fmla="*/ 0 w 7482840" name="connsiteX3"/>
              <a:gd fmla="*/ 4808529 h 4808529" name="connsiteY3"/>
              <a:gd fmla="*/ 0 w 7482840" name="connsiteX4"/>
              <a:gd fmla="*/ 0 h 4808529" name="connsiteY4"/>
              <a:gd fmla="*/ 0 w 7482840" name="connsiteX0"/>
              <a:gd fmla="*/ 0 h 4808529" name="connsiteY0"/>
              <a:gd fmla="*/ 7482840 w 7482840" name="connsiteX1"/>
              <a:gd fmla="*/ 0 h 4808529" name="connsiteY1"/>
              <a:gd fmla="*/ 7005846 w 7482840" name="connsiteX2"/>
              <a:gd fmla="*/ 1851815 h 4808529" name="connsiteY2"/>
              <a:gd fmla="*/ 7482840 w 7482840" name="connsiteX3"/>
              <a:gd fmla="*/ 4808529 h 4808529" name="connsiteY3"/>
              <a:gd fmla="*/ 0 w 7482840" name="connsiteX4"/>
              <a:gd fmla="*/ 4808529 h 4808529" name="connsiteY4"/>
              <a:gd fmla="*/ 0 w 7482840" name="connsiteX5"/>
              <a:gd fmla="*/ 0 h 4808529" name="connsiteY5"/>
              <a:gd fmla="*/ 0 w 7482840" name="connsiteX0"/>
              <a:gd fmla="*/ 0 h 4808529" name="connsiteY0"/>
              <a:gd fmla="*/ 7482840 w 7482840" name="connsiteX1"/>
              <a:gd fmla="*/ 0 h 4808529" name="connsiteY1"/>
              <a:gd fmla="*/ 7005846 w 7482840" name="connsiteX2"/>
              <a:gd fmla="*/ 1851815 h 4808529" name="connsiteY2"/>
              <a:gd fmla="*/ 7482840 w 7482840" name="connsiteX3"/>
              <a:gd fmla="*/ 4808529 h 4808529" name="connsiteY3"/>
              <a:gd fmla="*/ 0 w 7482840" name="connsiteX4"/>
              <a:gd fmla="*/ 4808529 h 4808529" name="connsiteY4"/>
              <a:gd fmla="*/ 0 w 7482840" name="connsiteX5"/>
              <a:gd fmla="*/ 0 h 4808529" name="connsiteY5"/>
              <a:gd fmla="*/ 0 w 7482840" name="connsiteX0"/>
              <a:gd fmla="*/ 0 h 4808529" name="connsiteY0"/>
              <a:gd fmla="*/ 7482840 w 7482840" name="connsiteX1"/>
              <a:gd fmla="*/ 0 h 4808529" name="connsiteY1"/>
              <a:gd fmla="*/ 7005846 w 7482840" name="connsiteX2"/>
              <a:gd fmla="*/ 1851815 h 4808529" name="connsiteY2"/>
              <a:gd fmla="*/ 7482840 w 7482840" name="connsiteX3"/>
              <a:gd fmla="*/ 4808529 h 4808529" name="connsiteY3"/>
              <a:gd fmla="*/ 0 w 7482840" name="connsiteX4"/>
              <a:gd fmla="*/ 4808529 h 4808529" name="connsiteY4"/>
              <a:gd fmla="*/ 0 w 7482840" name="connsiteX5"/>
              <a:gd fmla="*/ 0 h 4808529" name="connsiteY5"/>
              <a:gd fmla="*/ 0 w 7482840" name="connsiteX0"/>
              <a:gd fmla="*/ 0 h 4808529" name="connsiteY0"/>
              <a:gd fmla="*/ 7482840 w 7482840" name="connsiteX1"/>
              <a:gd fmla="*/ 0 h 4808529" name="connsiteY1"/>
              <a:gd fmla="*/ 7005846 w 7482840" name="connsiteX2"/>
              <a:gd fmla="*/ 1851815 h 4808529" name="connsiteY2"/>
              <a:gd fmla="*/ 7482840 w 7482840" name="connsiteX3"/>
              <a:gd fmla="*/ 4808529 h 4808529" name="connsiteY3"/>
              <a:gd fmla="*/ 0 w 7482840" name="connsiteX4"/>
              <a:gd fmla="*/ 4808529 h 4808529" name="connsiteY4"/>
              <a:gd fmla="*/ 0 w 7482840" name="connsiteX5"/>
              <a:gd fmla="*/ 0 h 4808529" name="connsiteY5"/>
              <a:gd fmla="*/ 0 w 8418195" name="connsiteX0"/>
              <a:gd fmla="*/ 0 h 4808529" name="connsiteY0"/>
              <a:gd fmla="*/ 7482840 w 8418195" name="connsiteX1"/>
              <a:gd fmla="*/ 0 h 4808529" name="connsiteY1"/>
              <a:gd fmla="*/ 7482840 w 8418195" name="connsiteX2"/>
              <a:gd fmla="*/ 4808529 h 4808529" name="connsiteY2"/>
              <a:gd fmla="*/ 0 w 8418195" name="connsiteX3"/>
              <a:gd fmla="*/ 4808529 h 4808529" name="connsiteY3"/>
              <a:gd fmla="*/ 0 w 8418195" name="connsiteX4"/>
              <a:gd fmla="*/ 0 h 4808529" name="connsiteY4"/>
              <a:gd fmla="*/ 0 w 8037459" name="connsiteX0"/>
              <a:gd fmla="*/ 0 h 4808529" name="connsiteY0"/>
              <a:gd fmla="*/ 7482840 w 8037459" name="connsiteX1"/>
              <a:gd fmla="*/ 0 h 4808529" name="connsiteY1"/>
              <a:gd fmla="*/ 7482840 w 8037459" name="connsiteX2"/>
              <a:gd fmla="*/ 4808529 h 4808529" name="connsiteY2"/>
              <a:gd fmla="*/ 0 w 8037459" name="connsiteX3"/>
              <a:gd fmla="*/ 4808529 h 4808529" name="connsiteY3"/>
              <a:gd fmla="*/ 0 w 8037459" name="connsiteX4"/>
              <a:gd fmla="*/ 0 h 4808529" name="connsiteY4"/>
              <a:gd fmla="*/ 0 w 7483970" name="connsiteX0"/>
              <a:gd fmla="*/ 0 h 4808529" name="connsiteY0"/>
              <a:gd fmla="*/ 7482840 w 7483970" name="connsiteX1"/>
              <a:gd fmla="*/ 0 h 4808529" name="connsiteY1"/>
              <a:gd fmla="*/ 7482840 w 7483970" name="connsiteX2"/>
              <a:gd fmla="*/ 4808529 h 4808529" name="connsiteY2"/>
              <a:gd fmla="*/ 0 w 7483970" name="connsiteX3"/>
              <a:gd fmla="*/ 4808529 h 4808529" name="connsiteY3"/>
              <a:gd fmla="*/ 0 w 7483970" name="connsiteX4"/>
              <a:gd fmla="*/ 0 h 4808529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808529" w="7483970">
                <a:moveTo>
                  <a:pt x="0" y="0"/>
                </a:moveTo>
                <a:lnTo>
                  <a:pt x="7482840" y="0"/>
                </a:lnTo>
                <a:cubicBezTo>
                  <a:pt x="7484347" y="4808603"/>
                  <a:pt x="7484348" y="-7916"/>
                  <a:pt x="7482840" y="4808529"/>
                </a:cubicBezTo>
                <a:lnTo>
                  <a:pt x="0" y="4808529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rgbClr val="792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pl-PL" sz="2000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1041A22-1A48-9B29-FE7F-29BC0C13A8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" r="21"/>
          <a:stretch/>
        </p:blipFill>
        <p:spPr>
          <a:xfrm>
            <a:off x="0" y="1349822"/>
            <a:ext cx="4386002" cy="550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16000" p14:dur="10"/>
    </mc:Choice>
    <mc:Fallback xmlns="">
      <p:transition advTm="16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7"/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11"/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5"/>
                                        <p:tgtEl>
                                          <p:spTgt spid="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9"/>
                                        <p:tgtEl>
                                          <p:spTgt spid="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23"/>
                                        <p:tgtEl>
                                          <p:spTgt spid="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27"/>
                                        <p:tgtEl>
                                          <p:spTgt spid="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31"/>
                                        <p:tgtEl>
                                          <p:spTgt spid="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35"/>
                                        <p:tgtEl>
                                          <p:spTgt spid="1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39"/>
                                        <p:tgtEl>
                                          <p:spTgt spid="1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>
                            <p:stCondLst>
                              <p:cond delay="1275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43"/>
                                        <p:tgtEl>
                                          <p:spTgt spid="1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1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:a16="http://schemas.microsoft.com/office/drawing/2014/main" id="{160EC302-90CC-3BE8-6443-08FFE80FA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775"/>
            <a:ext cx="12191999" cy="686354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26A3F37-8CA7-B400-1285-F08BAFEFC817}"/>
              </a:ext>
            </a:extLst>
          </p:cNvPr>
          <p:cNvSpPr txBox="1"/>
          <p:nvPr/>
        </p:nvSpPr>
        <p:spPr>
          <a:xfrm>
            <a:off x="393065" y="448920"/>
            <a:ext cx="7385050" cy="5960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Ustawa z dnia 23 kwietnia 1964 r. Kodeks cywilny</a:t>
            </a:r>
            <a:b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pl-PL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t.j</a:t>
            </a:r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Dz.U.2022.1360 z późn.zm.)</a:t>
            </a:r>
          </a:p>
          <a:p>
            <a:pPr marL="457200" indent="-457200">
              <a:lnSpc>
                <a:spcPct val="14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Ustawa z dnia 20 czerwca 1997 r. Prawo</a:t>
            </a:r>
            <a:b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ruchu drogowym (</a:t>
            </a:r>
            <a:r>
              <a:rPr lang="pl-PL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t.j</a:t>
            </a:r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Dz.U.2022.988 z późn.zm.)</a:t>
            </a:r>
          </a:p>
          <a:p>
            <a:pPr marL="457200" indent="-457200">
              <a:lnSpc>
                <a:spcPct val="14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Ustawa z dnia 22 maja 2003 r.</a:t>
            </a:r>
            <a:b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ubezpieczeniach obowiązkowych,</a:t>
            </a:r>
            <a:b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Ubezpieczeniowym Funduszu</a:t>
            </a:r>
            <a:b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Gwarancyjnym i Polskim Biurze</a:t>
            </a:r>
            <a:b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Ubezpieczycieli Komunikacyjnych</a:t>
            </a:r>
            <a:b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pl-PL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t.j</a:t>
            </a:r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Dz.U.2022.621 z późn.zm.)</a:t>
            </a:r>
          </a:p>
          <a:p>
            <a:pPr marL="457200" indent="-457200">
              <a:lnSpc>
                <a:spcPct val="14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Ustawa z dnia 9 września 2000 r. o podatku od</a:t>
            </a:r>
            <a:b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czynności cywilnoprawnych (</a:t>
            </a:r>
            <a:r>
              <a:rPr lang="pl-PL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t.j</a:t>
            </a:r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Dz.U.2022.111</a:t>
            </a:r>
            <a:b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późn.zm.) </a:t>
            </a:r>
            <a:endParaRPr lang="pl-PL" sz="20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10444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a 14">
            <a:extLst>
              <a:ext uri="{FF2B5EF4-FFF2-40B4-BE49-F238E27FC236}">
                <a16:creationId xmlns:a16="http://schemas.microsoft.com/office/drawing/2014/main" id="{AF006627-FB6E-4D91-A2E3-4BF6DB689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6173"/>
            <a:ext cx="6096000" cy="1463040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2E483599-5286-D08A-8476-15469EEED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981700" y="-6173"/>
            <a:ext cx="6210300" cy="149047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74440AD-0D03-1C7E-5EA9-4F6FD99C2A89}"/>
              </a:ext>
            </a:extLst>
          </p:cNvPr>
          <p:cNvSpPr txBox="1"/>
          <p:nvPr/>
        </p:nvSpPr>
        <p:spPr>
          <a:xfrm>
            <a:off x="1225025" y="2989456"/>
            <a:ext cx="9741949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Opracowanie tekstu: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mecenas Klaudia Niemiec-Wolak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Opracowanie graficzne: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Jakub Mordasewicz</a:t>
            </a:r>
          </a:p>
        </p:txBody>
      </p:sp>
    </p:spTree>
    <p:extLst>
      <p:ext uri="{BB962C8B-B14F-4D97-AF65-F5344CB8AC3E}">
        <p14:creationId xmlns:p14="http://schemas.microsoft.com/office/powerpoint/2010/main" val="26386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a 14">
            <a:extLst>
              <a:ext uri="{FF2B5EF4-FFF2-40B4-BE49-F238E27FC236}">
                <a16:creationId xmlns:a16="http://schemas.microsoft.com/office/drawing/2014/main" id="{AF006627-FB6E-4D91-A2E3-4BF6DB689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6173"/>
            <a:ext cx="6096000" cy="1463040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2E483599-5286-D08A-8476-15469EEED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981700" y="-6173"/>
            <a:ext cx="6210300" cy="1490472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9BCA25F6-3F9A-108B-E333-B35A8A01B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89303" y="5220739"/>
            <a:ext cx="2597300" cy="122989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81F7152-39ED-D75D-02DC-C54377DA7F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79" y="4930140"/>
            <a:ext cx="2060817" cy="192786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EA76B8E-0573-71FB-F88E-09EF3E31EB5C}"/>
              </a:ext>
            </a:extLst>
          </p:cNvPr>
          <p:cNvSpPr txBox="1"/>
          <p:nvPr/>
        </p:nvSpPr>
        <p:spPr>
          <a:xfrm>
            <a:off x="2123259" y="1667392"/>
            <a:ext cx="794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Prawo i ja – edukacja międzypokoleniowa</a:t>
            </a:r>
          </a:p>
          <a:p>
            <a:pPr algn="ctr"/>
            <a:r>
              <a:rPr lang="pl-PL" sz="24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Prawo w przestrzeni cyfrowej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74440AD-0D03-1C7E-5EA9-4F6FD99C2A89}"/>
              </a:ext>
            </a:extLst>
          </p:cNvPr>
          <p:cNvSpPr txBox="1"/>
          <p:nvPr/>
        </p:nvSpPr>
        <p:spPr>
          <a:xfrm>
            <a:off x="1225025" y="2688413"/>
            <a:ext cx="9741949" cy="74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zrealizowano przy wsparciu finansowym Województwa Małopolskiego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Patronat honorowy: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Marta Malec Lech – Członek Zarządu Województwa Małopolskiego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9B688BC-705C-902D-AE29-0C80D1FE2C34}"/>
              </a:ext>
            </a:extLst>
          </p:cNvPr>
          <p:cNvSpPr txBox="1"/>
          <p:nvPr/>
        </p:nvSpPr>
        <p:spPr>
          <a:xfrm>
            <a:off x="2123257" y="3575940"/>
            <a:ext cx="7945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Partner: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Stowarzyszenie Podaruj Dzieciom Promyk Słońca</a:t>
            </a:r>
          </a:p>
          <a:p>
            <a:pPr algn="ctr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Mobilna Akademia Prawa dla Dzieci i Młodzieży</a:t>
            </a:r>
          </a:p>
        </p:txBody>
      </p:sp>
    </p:spTree>
    <p:extLst>
      <p:ext uri="{BB962C8B-B14F-4D97-AF65-F5344CB8AC3E}">
        <p14:creationId xmlns:p14="http://schemas.microsoft.com/office/powerpoint/2010/main" val="1903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</p:bld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CF2D1827-1292-54BF-9305-BEEB11C58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6"/>
          <a:stretch/>
        </p:blipFill>
        <p:spPr>
          <a:xfrm>
            <a:off x="613549" y="138113"/>
            <a:ext cx="10964898" cy="6719888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682FC4A7-1FC4-5F2F-0B2E-F5E8B8C5D3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60" r="-4"/>
          <a:stretch/>
        </p:blipFill>
        <p:spPr>
          <a:xfrm>
            <a:off x="-3" y="5162551"/>
            <a:ext cx="12192002" cy="169545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E489301-A6AC-E4A6-B9F2-36501275BD4F}"/>
              </a:ext>
            </a:extLst>
          </p:cNvPr>
          <p:cNvSpPr txBox="1"/>
          <p:nvPr/>
        </p:nvSpPr>
        <p:spPr>
          <a:xfrm>
            <a:off x="292098" y="5733196"/>
            <a:ext cx="11607800" cy="81047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Filip po zakończeniu kursu na prawo jazdy, zdał egzaminy teoretyczny</a:t>
            </a:r>
          </a:p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oraz praktyczny za pierwszym razem.</a:t>
            </a:r>
            <a:endParaRPr dirty="0" lang="pl-PL" sz="2000">
              <a:effectLst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5688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 p14:dur="700" spd="med">
        <p:fade/>
      </p:transition>
    </mc:Choice>
    <mc:Fallback xmlns="">
      <p:transition advTm="6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7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11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7"/>
    </p:bld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536BEB6F-EA78-8318-DA62-A9CE72DCD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35"/>
          <a:stretch/>
        </p:blipFill>
        <p:spPr>
          <a:xfrm>
            <a:off x="734724" y="0"/>
            <a:ext cx="10722552" cy="685800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1FBD973A-C899-A890-E3CE-3C1E799EE1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896"/>
          <a:stretch/>
        </p:blipFill>
        <p:spPr>
          <a:xfrm>
            <a:off x="1223758" y="790427"/>
            <a:ext cx="9744484" cy="6067574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682FC4A7-1FC4-5F2F-0B2E-F5E8B8C5D3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60" r="-4"/>
          <a:stretch/>
        </p:blipFill>
        <p:spPr>
          <a:xfrm>
            <a:off x="-3" y="5162551"/>
            <a:ext cx="12192002" cy="169545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E489301-A6AC-E4A6-B9F2-36501275BD4F}"/>
              </a:ext>
            </a:extLst>
          </p:cNvPr>
          <p:cNvSpPr txBox="1"/>
          <p:nvPr/>
        </p:nvSpPr>
        <p:spPr>
          <a:xfrm>
            <a:off x="292098" y="5527984"/>
            <a:ext cx="11607800" cy="12208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W trakcie kolejnych wakacji Filip podejmował się różnych</a:t>
            </a:r>
          </a:p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prac dorywczych, co pozwoliło mu uzbierać niezłą sumkę.</a:t>
            </a:r>
          </a:p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Zdecydował, że oszczędności przeznaczy na zakup samochodu.</a:t>
            </a:r>
            <a:endParaRPr dirty="0" lang="pl-PL" sz="2000">
              <a:effectLst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76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8000" p14:dur="700" spd="med">
        <p:fade/>
      </p:transition>
    </mc:Choice>
    <mc:Fallback xmlns="">
      <p:transition advTm="8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7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11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15"/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7"/>
    </p:bld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536BEB6F-EA78-8318-DA62-A9CE72DCD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35"/>
          <a:stretch/>
        </p:blipFill>
        <p:spPr>
          <a:xfrm>
            <a:off x="734724" y="0"/>
            <a:ext cx="10722552" cy="685800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B3EB0612-E9BE-60C9-0ECD-A07497F16C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9320" t="5734"/>
          <a:stretch/>
        </p:blipFill>
        <p:spPr>
          <a:xfrm>
            <a:off x="535292" y="0"/>
            <a:ext cx="11121410" cy="685800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682FC4A7-1FC4-5F2F-0B2E-F5E8B8C5D3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60" r="-4"/>
          <a:stretch/>
        </p:blipFill>
        <p:spPr>
          <a:xfrm>
            <a:off x="-3" y="5162551"/>
            <a:ext cx="12192002" cy="169545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E489301-A6AC-E4A6-B9F2-36501275BD4F}"/>
              </a:ext>
            </a:extLst>
          </p:cNvPr>
          <p:cNvSpPr txBox="1"/>
          <p:nvPr/>
        </p:nvSpPr>
        <p:spPr>
          <a:xfrm>
            <a:off x="-3" y="5527984"/>
            <a:ext cx="12192001" cy="12208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W wolnym czasie Filip przeglądał internetowe ogłoszenia dotyczące sprzedaży samochodów</a:t>
            </a:r>
          </a:p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oraz odwiedził kilka komisów samochodowych. W jednym z nich szczególnie do gustu</a:t>
            </a:r>
          </a:p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przypadł mu mały Opel </a:t>
            </a:r>
            <a:r>
              <a:rPr dirty="0" err="1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Tigra</a:t>
            </a: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. Po namyśle Filip postanowił kupić „zadziorne” autko.</a:t>
            </a:r>
            <a:endParaRPr dirty="0" lang="pl-PL" sz="2000">
              <a:effectLst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677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8000" p14:dur="700" spd="med">
        <p:fade/>
      </p:transition>
    </mc:Choice>
    <mc:Fallback xmlns="">
      <p:transition advTm="8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7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11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15"/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7"/>
    </p:bld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D8210BE-ADB8-E6DF-602F-1715F9351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" r="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A2E110F-F4FF-BC7F-4535-0525DD7E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97" y="0"/>
            <a:ext cx="4848606" cy="68580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3663492-AA38-9660-8820-A5BBFA20F745}"/>
              </a:ext>
            </a:extLst>
          </p:cNvPr>
          <p:cNvSpPr txBox="1"/>
          <p:nvPr/>
        </p:nvSpPr>
        <p:spPr>
          <a:xfrm>
            <a:off x="4229100" y="565150"/>
            <a:ext cx="3879850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pl-PL" sz="2400">
                <a:latin charset="-18" panose="020B0503030302020204" pitchFamily="34" typeface="Aller"/>
                <a:ea charset="0" panose="020B0606030504020204" pitchFamily="34" typeface="Open Sans"/>
                <a:cs charset="0" panose="020B0606030504020204" pitchFamily="34" typeface="Open Sans"/>
              </a:rPr>
              <a:t>Art. 535 ustawy</a:t>
            </a:r>
          </a:p>
          <a:p>
            <a:pPr algn="ctr"/>
            <a:r>
              <a:rPr dirty="0" lang="pl-PL" sz="2400">
                <a:latin charset="-18" panose="020B0503030302020204" pitchFamily="34" typeface="Aller"/>
                <a:ea charset="0" panose="020B0606030504020204" pitchFamily="34" typeface="Open Sans"/>
                <a:cs charset="0" panose="020B0606030504020204" pitchFamily="34" typeface="Open Sans"/>
              </a:rPr>
              <a:t>z dnia 23 kwietnia 1964 r.</a:t>
            </a:r>
          </a:p>
          <a:p>
            <a:pPr algn="ctr"/>
            <a:r>
              <a:rPr dirty="0" lang="pl-PL" sz="2400">
                <a:latin charset="-18" panose="020B0503030302020204" pitchFamily="34" typeface="Aller"/>
                <a:ea charset="0" panose="020B0606030504020204" pitchFamily="34" typeface="Open Sans"/>
                <a:cs charset="0" panose="020B0606030504020204" pitchFamily="34" typeface="Open Sans"/>
              </a:rPr>
              <a:t>Kodeks cywilny – Umowa</a:t>
            </a:r>
          </a:p>
          <a:p>
            <a:pPr algn="ctr"/>
            <a:r>
              <a:rPr dirty="0" lang="pl-PL" sz="2400">
                <a:latin charset="-18" panose="020B0503030302020204" pitchFamily="34" typeface="Aller"/>
                <a:ea charset="0" panose="020B0606030504020204" pitchFamily="34" typeface="Open Sans"/>
                <a:cs charset="0" panose="020B0606030504020204" pitchFamily="34" typeface="Open Sans"/>
              </a:rPr>
              <a:t>sprzedaży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2CB2EB9-08DB-9B63-A1B4-48C6DB133693}"/>
              </a:ext>
            </a:extLst>
          </p:cNvPr>
          <p:cNvSpPr txBox="1"/>
          <p:nvPr/>
        </p:nvSpPr>
        <p:spPr>
          <a:xfrm>
            <a:off x="4091940" y="2280413"/>
            <a:ext cx="4004310" cy="175432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§ 1. Przez umowę sprzedaży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sprzedawca zobowiązuje się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przenieść na kupującego własność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rzeczy i wydać mu rzecz,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a kupujący  zobowiązuje się rzecz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odebrać i zapłacić sprzedawcy cenę.</a:t>
            </a:r>
          </a:p>
        </p:txBody>
      </p:sp>
    </p:spTree>
    <p:extLst>
      <p:ext uri="{BB962C8B-B14F-4D97-AF65-F5344CB8AC3E}">
        <p14:creationId xmlns:p14="http://schemas.microsoft.com/office/powerpoint/2010/main" val="390094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13000" p14:dur="700" spd="med">
        <p:fade/>
      </p:transition>
    </mc:Choice>
    <mc:Fallback xmlns="">
      <p:transition advTm="13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27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31"/>
                                        <p:tgtEl>
                                          <p:spTgt spid="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35"/>
                                        <p:tgtEl>
                                          <p:spTgt spid="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39"/>
                                        <p:tgtEl>
                                          <p:spTgt spid="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43"/>
                                        <p:tgtEl>
                                          <p:spTgt spid="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47"/>
                                        <p:tgtEl>
                                          <p:spTgt spid="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8"/>
      <p:bldP build="p" grpId="0" spid="9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a 43">
            <a:extLst>
              <a:ext uri="{FF2B5EF4-FFF2-40B4-BE49-F238E27FC236}">
                <a16:creationId xmlns:a16="http://schemas.microsoft.com/office/drawing/2014/main" id="{49D2BBF8-4008-F811-1D00-2BC3F51D5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723353">
            <a:off x="94994" y="1765775"/>
            <a:ext cx="1069814" cy="1623600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1B9BC55C-9A5B-CEBD-2C9F-DD8E76564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0" y="0"/>
            <a:ext cx="9563100" cy="685800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416CA28D-91D5-18EC-8F33-6817F3E38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4077" y="0"/>
            <a:ext cx="6527569" cy="6858000"/>
          </a:xfrm>
          <a:prstGeom prst="rect">
            <a:avLst/>
          </a:prstGeom>
        </p:spPr>
      </p:pic>
      <p:pic>
        <p:nvPicPr>
          <p:cNvPr id="41" name="Grafika 40">
            <a:extLst>
              <a:ext uri="{FF2B5EF4-FFF2-40B4-BE49-F238E27FC236}">
                <a16:creationId xmlns:a16="http://schemas.microsoft.com/office/drawing/2014/main" id="{32851532-A0A7-0BCD-F863-2DDA2E9A74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216821">
            <a:off x="2887722" y="4589405"/>
            <a:ext cx="1217613" cy="1847907"/>
          </a:xfrm>
          <a:prstGeom prst="rect">
            <a:avLst/>
          </a:prstGeom>
        </p:spPr>
      </p:pic>
      <p:pic>
        <p:nvPicPr>
          <p:cNvPr id="43" name="Grafika 42">
            <a:extLst>
              <a:ext uri="{FF2B5EF4-FFF2-40B4-BE49-F238E27FC236}">
                <a16:creationId xmlns:a16="http://schemas.microsoft.com/office/drawing/2014/main" id="{B5F00721-31B2-C49F-B143-AB0760C38C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723353">
            <a:off x="3490421" y="1380676"/>
            <a:ext cx="763925" cy="1159368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1DDDF5BE-494F-D5F1-9342-E52F34089964}"/>
              </a:ext>
            </a:extLst>
          </p:cNvPr>
          <p:cNvSpPr txBox="1"/>
          <p:nvPr/>
        </p:nvSpPr>
        <p:spPr>
          <a:xfrm>
            <a:off x="508000" y="2254756"/>
            <a:ext cx="5702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tytuł umowy, data i miejsce jej zawarcia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 stron umowy: sprzedawcy i kupującego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 przedmiotu umowy (marka i model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samochodu, rok produkcji, numer VIN, numer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silnika, kolor, numer rejestracyjny, przebieg,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oświadczenie sprzedawcy dotyczące wad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fizycznych (stanu technicznego pojazdu)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i wad prawnych (własność pojazdu, informacja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czy stanowi on przedmiot zabezpieczenia,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czy toczy się postępowanie, którego jest on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przedmiotem)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200169C-376A-E0E3-43DA-C6577310B119}"/>
              </a:ext>
            </a:extLst>
          </p:cNvPr>
          <p:cNvSpPr txBox="1"/>
          <p:nvPr/>
        </p:nvSpPr>
        <p:spPr>
          <a:xfrm>
            <a:off x="508000" y="956906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ller" panose="020B0503030302020204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Jakie postanowienia powinna</a:t>
            </a:r>
          </a:p>
          <a:p>
            <a:r>
              <a:rPr lang="pl-PL" sz="2400" dirty="0">
                <a:latin typeface="Aller" panose="020B0503030302020204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zawierać umowa sprzedaży</a:t>
            </a:r>
          </a:p>
          <a:p>
            <a:r>
              <a:rPr lang="pl-PL" sz="2400" dirty="0">
                <a:latin typeface="Aller" panose="020B0503030302020204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samochodu?</a:t>
            </a:r>
          </a:p>
        </p:txBody>
      </p:sp>
    </p:spTree>
    <p:extLst>
      <p:ext uri="{BB962C8B-B14F-4D97-AF65-F5344CB8AC3E}">
        <p14:creationId xmlns:p14="http://schemas.microsoft.com/office/powerpoint/2010/main" val="16081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000">
        <p:fade/>
      </p:transition>
    </mc:Choice>
    <mc:Fallback xmlns="">
      <p:transition spd="med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a 43">
            <a:extLst>
              <a:ext uri="{FF2B5EF4-FFF2-40B4-BE49-F238E27FC236}">
                <a16:creationId xmlns:a16="http://schemas.microsoft.com/office/drawing/2014/main" id="{49D2BBF8-4008-F811-1D00-2BC3F51D5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723353">
            <a:off x="94994" y="1765775"/>
            <a:ext cx="1069814" cy="1623600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1B9BC55C-9A5B-CEBD-2C9F-DD8E76564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0" y="0"/>
            <a:ext cx="9563100" cy="685800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416CA28D-91D5-18EC-8F33-6817F3E38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4077" y="0"/>
            <a:ext cx="6527569" cy="6858000"/>
          </a:xfrm>
          <a:prstGeom prst="rect">
            <a:avLst/>
          </a:prstGeom>
        </p:spPr>
      </p:pic>
      <p:pic>
        <p:nvPicPr>
          <p:cNvPr id="41" name="Grafika 40">
            <a:extLst>
              <a:ext uri="{FF2B5EF4-FFF2-40B4-BE49-F238E27FC236}">
                <a16:creationId xmlns:a16="http://schemas.microsoft.com/office/drawing/2014/main" id="{32851532-A0A7-0BCD-F863-2DDA2E9A74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216821">
            <a:off x="2887722" y="4589405"/>
            <a:ext cx="1217613" cy="1847907"/>
          </a:xfrm>
          <a:prstGeom prst="rect">
            <a:avLst/>
          </a:prstGeom>
        </p:spPr>
      </p:pic>
      <p:pic>
        <p:nvPicPr>
          <p:cNvPr id="43" name="Grafika 42">
            <a:extLst>
              <a:ext uri="{FF2B5EF4-FFF2-40B4-BE49-F238E27FC236}">
                <a16:creationId xmlns:a16="http://schemas.microsoft.com/office/drawing/2014/main" id="{B5F00721-31B2-C49F-B143-AB0760C38C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723353">
            <a:off x="3490421" y="1380676"/>
            <a:ext cx="763925" cy="1159368"/>
          </a:xfrm>
          <a:prstGeom prst="rect">
            <a:avLst/>
          </a:prstGeom>
        </p:spPr>
      </p:pic>
      <p:sp>
        <p:nvSpPr>
          <p:cNvPr id="45" name="pole tekstowe 44">
            <a:extLst>
              <a:ext uri="{FF2B5EF4-FFF2-40B4-BE49-F238E27FC236}">
                <a16:creationId xmlns:a16="http://schemas.microsoft.com/office/drawing/2014/main" id="{BC5DA155-500E-1E64-9887-D6EE02D9900D}"/>
              </a:ext>
            </a:extLst>
          </p:cNvPr>
          <p:cNvSpPr txBox="1"/>
          <p:nvPr/>
        </p:nvSpPr>
        <p:spPr>
          <a:xfrm>
            <a:off x="508000" y="956906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ller" panose="020B0503030302020204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Jakie postanowienia powinna zawierać umowa sprzedaży samochodu?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17050EAE-F3E8-CFA8-30B1-7B915685269B}"/>
              </a:ext>
            </a:extLst>
          </p:cNvPr>
          <p:cNvSpPr txBox="1"/>
          <p:nvPr/>
        </p:nvSpPr>
        <p:spPr>
          <a:xfrm>
            <a:off x="508000" y="2254756"/>
            <a:ext cx="5702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oświadczenie kupującego dotyczące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zaznajomienia ze stanem technicznym pojazdu,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zastrzeżenia co do stanu technicznego,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właściwości samochodu, parametrów, wyglądu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cena pojazdu i termin zapłaty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informacja o terminie przekazania pojazdu,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kluczyków, innych dodatkowych elementów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wyposażenia (zestaw opon zimowych, koło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zapasowe, etc.) oraz niezbędnych dokumentów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związanych z samochodem (dowód rejestracyjny,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potwierdzenie zawarcia polisy OC, etc.)</a:t>
            </a:r>
          </a:p>
        </p:txBody>
      </p:sp>
    </p:spTree>
    <p:extLst>
      <p:ext uri="{BB962C8B-B14F-4D97-AF65-F5344CB8AC3E}">
        <p14:creationId xmlns:p14="http://schemas.microsoft.com/office/powerpoint/2010/main" val="236916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000">
        <p:fade/>
      </p:transition>
    </mc:Choice>
    <mc:Fallback xmlns="">
      <p:transition spd="med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</p:bld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536BEB6F-EA78-8318-DA62-A9CE72DCD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35"/>
          <a:stretch/>
        </p:blipFill>
        <p:spPr>
          <a:xfrm>
            <a:off x="734724" y="0"/>
            <a:ext cx="10722552" cy="685800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B3EB0612-E9BE-60C9-0ECD-A07497F16C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9320" t="5734"/>
          <a:stretch/>
        </p:blipFill>
        <p:spPr>
          <a:xfrm>
            <a:off x="535292" y="0"/>
            <a:ext cx="11121410" cy="685800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682FC4A7-1FC4-5F2F-0B2E-F5E8B8C5D3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60" r="-4"/>
          <a:stretch/>
        </p:blipFill>
        <p:spPr>
          <a:xfrm>
            <a:off x="-3" y="5162551"/>
            <a:ext cx="12192002" cy="169545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E489301-A6AC-E4A6-B9F2-36501275BD4F}"/>
              </a:ext>
            </a:extLst>
          </p:cNvPr>
          <p:cNvSpPr txBox="1"/>
          <p:nvPr/>
        </p:nvSpPr>
        <p:spPr>
          <a:xfrm>
            <a:off x="-3" y="5527984"/>
            <a:ext cx="12192001" cy="12208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W ciągu 30 dni od dnia nabycia pojazdu (zawarcia umowy sprzedaży) właściciel pojazdu</a:t>
            </a:r>
          </a:p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powinien zarejestrować go w wydziale komunikacji urzędu właściwego dla swojego</a:t>
            </a:r>
          </a:p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miejsca zamieszkania (starostwo powiatowe, urząd miasta). </a:t>
            </a:r>
            <a:endParaRPr dirty="0" lang="pl-PL" sz="2000">
              <a:effectLst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0F0E2CD-F1E1-BDE4-B344-9478D7B77CE1}"/>
              </a:ext>
            </a:extLst>
          </p:cNvPr>
          <p:cNvSpPr txBox="1"/>
          <p:nvPr/>
        </p:nvSpPr>
        <p:spPr>
          <a:xfrm>
            <a:off x="6132522" y="212727"/>
            <a:ext cx="5791200" cy="17132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b="1" dirty="0" lang="pl-PL" sz="4400">
                <a:solidFill>
                  <a:schemeClr val="accent1">
                    <a:lumMod val="75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FORMALNOŚCI</a:t>
            </a:r>
          </a:p>
          <a:p>
            <a:pPr algn="r">
              <a:spcAft>
                <a:spcPts val="800"/>
              </a:spcAft>
            </a:pPr>
            <a:r>
              <a:rPr dirty="0" lang="pl-PL" sz="24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po sprzedaży</a:t>
            </a:r>
          </a:p>
          <a:p>
            <a:pPr algn="r">
              <a:spcAft>
                <a:spcPts val="800"/>
              </a:spcAft>
            </a:pPr>
            <a:r>
              <a:rPr b="1" dirty="0" lang="pl-PL" sz="2400">
                <a:solidFill>
                  <a:schemeClr val="accent1">
                    <a:lumMod val="75000"/>
                  </a:schemeClr>
                </a:solidFill>
                <a:effectLst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samochodu</a:t>
            </a:r>
            <a:endParaRPr b="1" dirty="0" lang="pl-PL" sz="3600">
              <a:solidFill>
                <a:schemeClr val="accent1">
                  <a:lumMod val="75000"/>
                </a:schemeClr>
              </a:solidFill>
              <a:effectLst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2899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9000" p14:dur="0"/>
    </mc:Choice>
    <mc:Fallback xmlns="">
      <p:transition advTm="9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7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11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15"/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7"/>
    </p:bld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536BEB6F-EA78-8318-DA62-A9CE72DCD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35"/>
          <a:stretch/>
        </p:blipFill>
        <p:spPr>
          <a:xfrm>
            <a:off x="734724" y="0"/>
            <a:ext cx="10722552" cy="6858000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57228E49-9450-218E-CA2E-2029B3695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78"/>
          <a:stretch/>
        </p:blipFill>
        <p:spPr>
          <a:xfrm>
            <a:off x="133347" y="1"/>
            <a:ext cx="11925300" cy="685800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682FC4A7-1FC4-5F2F-0B2E-F5E8B8C5D3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60" r="-4"/>
          <a:stretch/>
        </p:blipFill>
        <p:spPr>
          <a:xfrm>
            <a:off x="-3" y="5162551"/>
            <a:ext cx="12192002" cy="169545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E489301-A6AC-E4A6-B9F2-36501275BD4F}"/>
              </a:ext>
            </a:extLst>
          </p:cNvPr>
          <p:cNvSpPr txBox="1"/>
          <p:nvPr/>
        </p:nvSpPr>
        <p:spPr>
          <a:xfrm>
            <a:off x="-3" y="5527984"/>
            <a:ext cx="12192001" cy="12208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Rejestracja wiąże się ze złożeniem wniosku na odpowiednim druku, dołączeniem dokumentów</a:t>
            </a:r>
          </a:p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dotyczących samochodu (dokument potwierdzający własność pojazdu – umowa sprzedaży</a:t>
            </a:r>
          </a:p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dotychczasowe tablice rejestracyjne pojazdu, dowód rejestracyjny) oraz uiszczeniem opłat.</a:t>
            </a:r>
            <a:endParaRPr dirty="0" lang="pl-PL" sz="2000">
              <a:effectLst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BFE8287-94DB-139C-8BC8-E4391836ADFF}"/>
              </a:ext>
            </a:extLst>
          </p:cNvPr>
          <p:cNvSpPr txBox="1"/>
          <p:nvPr/>
        </p:nvSpPr>
        <p:spPr>
          <a:xfrm>
            <a:off x="304797" y="212727"/>
            <a:ext cx="5791200" cy="17132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Aft>
                <a:spcPts val="800"/>
              </a:spcAft>
            </a:pPr>
            <a:r>
              <a:rPr b="1" dirty="0" lang="pl-PL" sz="4400">
                <a:solidFill>
                  <a:schemeClr val="accent1">
                    <a:lumMod val="75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FORMALNOŚCI</a:t>
            </a:r>
          </a:p>
          <a:p>
            <a:pPr>
              <a:spcAft>
                <a:spcPts val="800"/>
              </a:spcAft>
            </a:pPr>
            <a:r>
              <a:rPr dirty="0" lang="pl-PL" sz="24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po sprzedaży</a:t>
            </a:r>
          </a:p>
          <a:p>
            <a:pPr>
              <a:spcAft>
                <a:spcPts val="800"/>
              </a:spcAft>
            </a:pPr>
            <a:r>
              <a:rPr b="1" dirty="0" lang="pl-PL" sz="2400">
                <a:solidFill>
                  <a:schemeClr val="accent1">
                    <a:lumMod val="75000"/>
                  </a:schemeClr>
                </a:solidFill>
                <a:effectLst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samochodu</a:t>
            </a:r>
            <a:endParaRPr b="1" dirty="0" lang="pl-PL" sz="3600">
              <a:solidFill>
                <a:schemeClr val="accent1">
                  <a:lumMod val="75000"/>
                </a:schemeClr>
              </a:solidFill>
              <a:effectLst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9521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9000" p14:dur="0"/>
    </mc:Choice>
    <mc:Fallback xmlns="">
      <p:transition advTm="9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750" id="7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750" id="11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750" id="15"/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7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1031</Words>
  <Application>Microsoft Office PowerPoint</Application>
  <PresentationFormat>Panoramiczny</PresentationFormat>
  <Paragraphs>169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Aller</vt:lpstr>
      <vt:lpstr>Arial</vt:lpstr>
      <vt:lpstr>Calibri</vt:lpstr>
      <vt:lpstr>Calibri Light</vt:lpstr>
      <vt:lpstr>Open Sans</vt:lpstr>
      <vt:lpstr>Open Sans bold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Jakub</dc:creator>
  <cp:lastModifiedBy>Klaudia Niemiec-Wolak</cp:lastModifiedBy>
  <cp:revision>309</cp:revision>
  <dcterms:created xsi:type="dcterms:W3CDTF">2022-08-18T19:34:24Z</dcterms:created>
  <dcterms:modified xsi:type="dcterms:W3CDTF">2022-09-09T14:44:50Z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6135920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