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73" r:id="rId12"/>
    <p:sldId id="299" r:id="rId13"/>
    <p:sldId id="304" r:id="rId14"/>
    <p:sldId id="300" r:id="rId15"/>
    <p:sldId id="301" r:id="rId16"/>
    <p:sldId id="302" r:id="rId17"/>
    <p:sldId id="303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10D"/>
    <a:srgbClr val="F0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89F7A1-6E30-4D07-6FB2-17CD8D212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392D7B-2805-E208-A699-C9EE6F68F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64D670-2318-210C-00A1-EF2963B3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ECCDC1-48EC-55A8-85C6-C2CCFBA4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AF1FB7-F0F7-C741-0628-E94EFE29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84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486882-E221-AF64-401F-AE2144AE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40812D-4DDF-7F80-AB23-0CD5509C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7FFDB9-D955-47D5-38A3-3378A967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0D6232-9DFF-8158-1F83-0802B4FB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5D1CE4-40AD-82AC-9A57-4DB3BF37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49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26976CC-DCC5-CECD-E263-2BB902FB2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9393E86-E413-5F26-ADCC-384619BD4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B9097E-D57E-F29F-6FFA-8E34908B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00DFAF-B80C-E22C-2183-5F83FB2A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94BD44-C6F4-F76A-FD44-F2BE2425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83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DCB3BA-5DF9-3F29-F703-042C9FCB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8F76CA-12CC-438E-0AEB-5C8F3E86D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FC095A-71F3-E86C-D2CE-D6FA29F0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7B5036-CE68-879A-1B07-234D2BC1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E4AEDB-52E5-2C17-7B51-E88C665F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29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89BF22-10B1-0BDE-A169-D0291936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11BB12-D16B-9AC4-C05C-8B3182AC5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38B849-375C-0AA0-F77A-DBAFBACC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3FEE43-FE80-E6CC-790C-6662A6D3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97E003-489D-859A-F205-A9AE29CE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4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FF27F-D1AA-F08C-9D65-90EDB181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074B22-A088-54D9-EBB2-49719DD2E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E00FEE-D8FC-6B69-750D-36BB13AF5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F6A619-7832-016F-7E36-01140CF7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702B3B-582A-05B6-E7A9-0C17CBF6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A889F1-044B-AE2B-E0D7-34261190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31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DEAE5-14E7-315E-3A98-CEA17D50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1C1FF2-FAE9-5C7A-3227-C4B7591C9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9BCDF3-E3B3-6A04-03DA-0D8C1077E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9197891-4D34-7C49-A45E-D0DF7EB76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BE56FCF-DE45-CF29-CF10-3EF962873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75E0B24-AB90-78D1-0541-0B54E9A4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4D53E0D-6FBF-75FF-36AB-5CA10CA1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E8D288E-63B0-A5C4-09DC-D984B233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81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8B32E4-CEB9-1A83-A678-86931A5A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274D590-50D2-4CF9-80E7-2ED0E247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2381E7B-EC6A-9738-B514-AF20393A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492B278-F903-B0F4-E818-3EA4A0FD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92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6AA06D-C285-4E69-73B5-06C33EC3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8E7C7A2-F99B-3574-85AE-B4ECC8EF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212F6B-B91E-9329-DAC4-1A888DE4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63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59512C-8488-6D45-142D-2310CBB1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E15F07-D5CD-6E7C-1647-B2DC0A86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7B062D-60C1-BFE0-A88A-F9DBC207C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361A27-280D-3ABD-A678-A311D5A9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95D507-6BEB-D4BA-F3B1-C2BBD091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073C5F-5160-9FE2-DEF4-474D105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80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8B08FF-1497-C876-CB73-34D913DA6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C374A7-3ACB-EA19-7B68-F86588581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77D186-A6CE-DEA0-0E60-EB8F1ACB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249838E-FF6B-8216-2656-BB12C56D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9091C01-6AC8-9319-1EED-6D3234F0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8CA87D-DED0-73E8-7259-E7FC72C2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61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BB02A29-FA99-8DFF-D867-07792761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1A20C44-8118-E05A-36A8-4385C0B03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20C979-3CCF-7BAA-69E7-312DBDD99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3747-F8F9-4CD1-8CAE-D8CB98BFB49A}" type="datetimeFigureOut">
              <a:rPr lang="pl-PL" smtClean="0"/>
              <a:t>09.09.2022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6036D5-21BB-8EF8-B35D-EB0B3CFD2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D31BBE-0C30-DA45-3B3B-95220DFF5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85DC-41ED-439C-92C2-429B748421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41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4.sv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6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a 23">
            <a:extLst>
              <a:ext uri="{FF2B5EF4-FFF2-40B4-BE49-F238E27FC236}">
                <a16:creationId xmlns:a16="http://schemas.microsoft.com/office/drawing/2014/main" id="{9368C999-4F31-96C2-7AB8-89457BD1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2875" y="752988"/>
            <a:ext cx="8066247" cy="6105012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3ABEF08-C164-B2F5-64E4-5BC104655B8B}"/>
              </a:ext>
            </a:extLst>
          </p:cNvPr>
          <p:cNvSpPr txBox="1"/>
          <p:nvPr/>
        </p:nvSpPr>
        <p:spPr>
          <a:xfrm>
            <a:off x="1120774" y="373009"/>
            <a:ext cx="9950450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800"/>
              </a:spcAft>
            </a:pPr>
            <a:r>
              <a:rPr lang="pl-PL" sz="4400" dirty="0">
                <a:solidFill>
                  <a:schemeClr val="bg2">
                    <a:lumMod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CZYM TAK NAPRAWDĘ JEST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C516FEE-F1A9-80D9-8D25-EFD02E3C50D5}"/>
              </a:ext>
            </a:extLst>
          </p:cNvPr>
          <p:cNvSpPr txBox="1"/>
          <p:nvPr/>
        </p:nvSpPr>
        <p:spPr>
          <a:xfrm>
            <a:off x="1120774" y="954902"/>
            <a:ext cx="9950450" cy="1494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800"/>
              </a:spcAft>
            </a:pPr>
            <a:r>
              <a:rPr lang="pl-PL" sz="7200" dirty="0">
                <a:solidFill>
                  <a:schemeClr val="bg2">
                    <a:lumMod val="2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„DOŻYWOCIE”?</a:t>
            </a:r>
          </a:p>
        </p:txBody>
      </p:sp>
    </p:spTree>
    <p:extLst>
      <p:ext uri="{BB962C8B-B14F-4D97-AF65-F5344CB8AC3E}">
        <p14:creationId xmlns:p14="http://schemas.microsoft.com/office/powerpoint/2010/main" val="34614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a 11">
            <a:extLst>
              <a:ext uri="{FF2B5EF4-FFF2-40B4-BE49-F238E27FC236}">
                <a16:creationId xmlns:a16="http://schemas.microsoft.com/office/drawing/2014/main" id="{EF9EF9D5-E66F-C441-B6C3-254D6FD62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37"/>
          <a:stretch/>
        </p:blipFill>
        <p:spPr>
          <a:xfrm>
            <a:off x="438181" y="0"/>
            <a:ext cx="11315633" cy="68580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DC49E54C-C3BC-1E33-8D84-EB6C9CEBB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15" name="Dymek myśli: chmurka 14">
            <a:extLst>
              <a:ext uri="{FF2B5EF4-FFF2-40B4-BE49-F238E27FC236}">
                <a16:creationId xmlns:a16="http://schemas.microsoft.com/office/drawing/2014/main" id="{EC23C3AF-C6A3-7262-04FC-E9F6AFB3371B}"/>
              </a:ext>
            </a:extLst>
          </p:cNvPr>
          <p:cNvSpPr/>
          <p:nvPr/>
        </p:nvSpPr>
        <p:spPr>
          <a:xfrm>
            <a:off x="6388599" y="1276349"/>
            <a:ext cx="4336009" cy="2905126"/>
          </a:xfrm>
          <a:prstGeom prst="cloudCallout">
            <a:avLst>
              <a:gd fmla="val 70416" name="adj1"/>
              <a:gd fmla="val 73021" name="adj2"/>
            </a:avLst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4182170-49BA-36C5-7623-E0FF9C910545}"/>
              </a:ext>
            </a:extLst>
          </p:cNvPr>
          <p:cNvSpPr txBox="1"/>
          <p:nvPr/>
        </p:nvSpPr>
        <p:spPr>
          <a:xfrm>
            <a:off x="5752895" y="2040134"/>
            <a:ext cx="5170686" cy="138499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pl-PL" sz="28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Przecież obaj</a:t>
            </a:r>
          </a:p>
          <a:p>
            <a:pPr algn="ctr"/>
            <a:r>
              <a:rPr dirty="0" lang="pl-PL" sz="28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skorzystalibyśmy</a:t>
            </a:r>
          </a:p>
          <a:p>
            <a:pPr algn="ctr"/>
            <a:r>
              <a:rPr dirty="0" lang="pl-PL" sz="28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na tym!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AB290AA-C1CD-CDB0-46C8-907488F89F9D}"/>
              </a:ext>
            </a:extLst>
          </p:cNvPr>
          <p:cNvSpPr txBox="1"/>
          <p:nvPr/>
        </p:nvSpPr>
        <p:spPr>
          <a:xfrm>
            <a:off x="292098" y="5720175"/>
            <a:ext cx="11607800" cy="81047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Pewnego razu w codziennej gazecie, w kolumnie prawniczej Edmund przeczytał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 umowie dożywocia i zaczął się zastanawiać nad zawarciem takiej umowy z Mikołajem.</a:t>
            </a:r>
          </a:p>
        </p:txBody>
      </p:sp>
    </p:spTree>
    <p:extLst>
      <p:ext uri="{BB962C8B-B14F-4D97-AF65-F5344CB8AC3E}">
        <p14:creationId xmlns:p14="http://schemas.microsoft.com/office/powerpoint/2010/main" val="4874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 p14:dur="700" spd="med">
        <p:fade/>
      </p:transition>
    </mc:Choice>
    <mc:Fallback xmlns="">
      <p:transition advClick="0"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1"/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0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4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8"/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5"/>
      <p:bldP build="p" grpId="0" spid="14"/>
      <p:bldP build="p" grpId="0" spid="16"/>
    </p:bld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D8210BE-ADB8-E6DF-602F-1715F9351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r="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2E110F-F4FF-BC7F-4535-0525DD7E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6" y="0"/>
            <a:ext cx="4848606" cy="685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3663492-AA38-9660-8820-A5BBFA20F745}"/>
              </a:ext>
            </a:extLst>
          </p:cNvPr>
          <p:cNvSpPr txBox="1"/>
          <p:nvPr/>
        </p:nvSpPr>
        <p:spPr>
          <a:xfrm>
            <a:off x="4156074" y="466090"/>
            <a:ext cx="3879850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pl-PL" sz="2400">
                <a:latin charset="-18" panose="020B0503030302020204" pitchFamily="34" typeface="Aller"/>
                <a:ea charset="0" panose="020B0606030504020204" pitchFamily="34" typeface="Open Sans"/>
                <a:cs charset="0" panose="020B0606030504020204" pitchFamily="34" typeface="Open Sans"/>
              </a:rPr>
              <a:t>Art. 908 ustawy z dnia</a:t>
            </a:r>
          </a:p>
          <a:p>
            <a:pPr algn="ctr"/>
            <a:r>
              <a:rPr dirty="0" lang="pl-PL" sz="2400">
                <a:latin charset="-18" panose="020B0503030302020204" pitchFamily="34" typeface="Aller"/>
                <a:ea charset="0" panose="020B0606030504020204" pitchFamily="34" typeface="Open Sans"/>
                <a:cs charset="0" panose="020B0606030504020204" pitchFamily="34" typeface="Open Sans"/>
              </a:rPr>
              <a:t>23 kwietnia 1964 r.</a:t>
            </a:r>
          </a:p>
          <a:p>
            <a:pPr algn="ctr"/>
            <a:r>
              <a:rPr dirty="0" lang="pl-PL" sz="2400">
                <a:latin charset="-18" panose="020B0503030302020204" pitchFamily="34" typeface="Aller"/>
                <a:ea charset="0" panose="020B0606030504020204" pitchFamily="34" typeface="Open Sans"/>
                <a:cs charset="0" panose="020B0606030504020204" pitchFamily="34" typeface="Open Sans"/>
              </a:rPr>
              <a:t>Kodeks cywilny — Umowa</a:t>
            </a:r>
          </a:p>
          <a:p>
            <a:pPr algn="ctr"/>
            <a:r>
              <a:rPr dirty="0" lang="pl-PL" sz="2400">
                <a:latin charset="-18" panose="020B0503030302020204" pitchFamily="34" typeface="Aller"/>
                <a:ea charset="0" panose="020B0606030504020204" pitchFamily="34" typeface="Open Sans"/>
                <a:cs charset="0" panose="020B0606030504020204" pitchFamily="34" typeface="Open Sans"/>
              </a:rPr>
              <a:t>dożywocia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2CB2EB9-08DB-9B63-A1B4-48C6DB133693}"/>
              </a:ext>
            </a:extLst>
          </p:cNvPr>
          <p:cNvSpPr txBox="1"/>
          <p:nvPr/>
        </p:nvSpPr>
        <p:spPr>
          <a:xfrm>
            <a:off x="3993355" y="2292925"/>
            <a:ext cx="4205288" cy="36933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§ 1. Jeżeli w zamian za przeniesienie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własności nieruchomości nabywca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zobowiązał się zapewnić zbywcy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dożywotnie utrzymanie (umowa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 dożywocie), powinien on, w braku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odmiennej umowy, przyjąć zbywcę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jako domownika, dostarczać mu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wyżywienia, ubrania, mieszkania,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światła i opału, zapewnić mu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odpowiednią pomoc i pielęgnowanie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 chorobie oraz sprawić mu własnym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kosztem pogrzeb odpowiadający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zwyczajom miejscowym.</a:t>
            </a:r>
          </a:p>
        </p:txBody>
      </p:sp>
    </p:spTree>
    <p:extLst>
      <p:ext uri="{BB962C8B-B14F-4D97-AF65-F5344CB8AC3E}">
        <p14:creationId xmlns:p14="http://schemas.microsoft.com/office/powerpoint/2010/main" val="39009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5000" p14:dur="0"/>
    </mc:Choice>
    <mc:Fallback xmlns="">
      <p:transition advTm="25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3"/>
                                        <p:tgtEl>
                                          <p:spTgt spid="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1"/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5"/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9"/>
                                        <p:tgtEl>
                                          <p:spTgt spid="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3"/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7"/>
                                        <p:tgtEl>
                                          <p:spTgt spid="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1"/>
                                        <p:tgtEl>
                                          <p:spTgt spid="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5"/>
                                        <p:tgtEl>
                                          <p:spTgt spid="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9"/>
                                        <p:tgtEl>
                                          <p:spTgt spid="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3"/>
                                        <p:tgtEl>
                                          <p:spTgt spid="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7"/>
                                        <p:tgtEl>
                                          <p:spTgt spid="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1"/>
                                        <p:tgtEl>
                                          <p:spTgt spid="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5"/>
                                        <p:tgtEl>
                                          <p:spTgt spid="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8"/>
      <p:bldP build="p" grpId="0" spid="9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D8210BE-ADB8-E6DF-602F-1715F9351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r="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2E110F-F4FF-BC7F-4535-0525DD7E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6" y="0"/>
            <a:ext cx="4848606" cy="685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2CB2EB9-08DB-9B63-A1B4-48C6DB133693}"/>
              </a:ext>
            </a:extLst>
          </p:cNvPr>
          <p:cNvSpPr txBox="1"/>
          <p:nvPr/>
        </p:nvSpPr>
        <p:spPr>
          <a:xfrm>
            <a:off x="3953468" y="889843"/>
            <a:ext cx="4285061" cy="507831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§ 2. Jeżeli w umowie o dożywocie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nabywca nieruchomości zobowiązał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się obciążyć ją na rzecz zbywcy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użytkowaniem, którego wykonywanie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jest ograniczone do części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nieruchomości, służebnością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mieszkania lub inną służebnością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osobistą albo spełniać powtarzające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się świadczenia w pieniądzach, lub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 rzeczach oznaczonych co do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gatunku, użytkowanie, służebność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osobista oraz uprawnienie do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powtarzających się świadczeń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należą do treści prawa dożywocia.</a:t>
            </a:r>
          </a:p>
          <a:p>
            <a:endParaRPr dirty="0" lang="pl-PL"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§ 3. Dożywocie można zastrzec także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na rzecz osoby bliskiej zbywcy</a:t>
            </a:r>
          </a:p>
          <a:p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nieruchomości.</a:t>
            </a:r>
          </a:p>
        </p:txBody>
      </p:sp>
    </p:spTree>
    <p:extLst>
      <p:ext uri="{BB962C8B-B14F-4D97-AF65-F5344CB8AC3E}">
        <p14:creationId xmlns:p14="http://schemas.microsoft.com/office/powerpoint/2010/main" val="9237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3000" p14:dur="700" spd="med">
        <p:fade/>
      </p:transition>
    </mc:Choice>
    <mc:Fallback xmlns="">
      <p:transition advTm="23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1"/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5"/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9"/>
                                        <p:tgtEl>
                                          <p:spTgt spid="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3"/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7"/>
                                        <p:tgtEl>
                                          <p:spTgt spid="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1"/>
                                        <p:tgtEl>
                                          <p:spTgt spid="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5"/>
                                        <p:tgtEl>
                                          <p:spTgt spid="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9"/>
                                        <p:tgtEl>
                                          <p:spTgt spid="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43"/>
                                        <p:tgtEl>
                                          <p:spTgt spid="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47"/>
                                        <p:tgtEl>
                                          <p:spTgt spid="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51"/>
                                        <p:tgtEl>
                                          <p:spTgt spid="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1525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55"/>
                                        <p:tgtEl>
                                          <p:spTgt spid="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59"/>
                                        <p:tgtEl>
                                          <p:spTgt spid="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1775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63"/>
                                        <p:tgtEl>
                                          <p:spTgt spid="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>
                            <p:stCondLst>
                              <p:cond delay="1925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67"/>
                                        <p:tgtEl>
                                          <p:spTgt spid="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>
                            <p:stCondLst>
                              <p:cond delay="2050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1"/>
                                        <p:tgtEl>
                                          <p:spTgt spid="9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9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po przekątnej 3">
            <a:extLst>
              <a:ext uri="{FF2B5EF4-FFF2-40B4-BE49-F238E27FC236}">
                <a16:creationId xmlns:a16="http://schemas.microsoft.com/office/drawing/2014/main" id="{4C703238-47C6-CEB0-8CDB-CA72ECEC48DB}"/>
              </a:ext>
            </a:extLst>
          </p:cNvPr>
          <p:cNvSpPr/>
          <p:nvPr/>
        </p:nvSpPr>
        <p:spPr>
          <a:xfrm rot="16200000" flipV="1">
            <a:off x="1598300" y="340998"/>
            <a:ext cx="2971802" cy="6176001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5400" dist="50800" dir="2700000" algn="tl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3227118F-6950-F068-45D2-88A241245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200"/>
          <a:stretch/>
        </p:blipFill>
        <p:spPr>
          <a:xfrm>
            <a:off x="5619750" y="609600"/>
            <a:ext cx="6572250" cy="62484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26A3F37-8CA7-B400-1285-F08BAFEFC817}"/>
              </a:ext>
            </a:extLst>
          </p:cNvPr>
          <p:cNvSpPr txBox="1"/>
          <p:nvPr/>
        </p:nvSpPr>
        <p:spPr>
          <a:xfrm>
            <a:off x="244474" y="2295356"/>
            <a:ext cx="6003926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dożywocia obejmuje zobowiązanie się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właściciela nieruchomości (dożywotnika) do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przeniesienia jej własności na nabywcę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(zobowiązanego) oraz zobowiązanie się nabywcy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zapewnienia w zamian za to zbywcy lub osobie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 bliskiej dożywotniego (do końca życia) utrzymania.</a:t>
            </a:r>
          </a:p>
        </p:txBody>
      </p:sp>
    </p:spTree>
    <p:extLst>
      <p:ext uri="{BB962C8B-B14F-4D97-AF65-F5344CB8AC3E}">
        <p14:creationId xmlns:p14="http://schemas.microsoft.com/office/powerpoint/2010/main" val="1438082681"/>
      </p:ext>
    </p:extLst>
  </p:cSld>
  <p:clrMapOvr>
    <a:masterClrMapping/>
  </p:clrMapOvr>
  <p:transition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po przekątnej 3">
            <a:extLst>
              <a:ext uri="{FF2B5EF4-FFF2-40B4-BE49-F238E27FC236}">
                <a16:creationId xmlns:a16="http://schemas.microsoft.com/office/drawing/2014/main" id="{A75175FE-7E0F-33D4-1FF5-1A2E19D7133F}"/>
              </a:ext>
            </a:extLst>
          </p:cNvPr>
          <p:cNvSpPr/>
          <p:nvPr/>
        </p:nvSpPr>
        <p:spPr>
          <a:xfrm rot="16200000" flipV="1">
            <a:off x="1072519" y="340999"/>
            <a:ext cx="4023364" cy="6176001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5400" dist="50800" dir="2700000" algn="tl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3227118F-6950-F068-45D2-88A241245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200"/>
          <a:stretch/>
        </p:blipFill>
        <p:spPr>
          <a:xfrm>
            <a:off x="5619750" y="609600"/>
            <a:ext cx="6572250" cy="62484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26A3F37-8CA7-B400-1285-F08BAFEFC817}"/>
              </a:ext>
            </a:extLst>
          </p:cNvPr>
          <p:cNvSpPr txBox="1"/>
          <p:nvPr/>
        </p:nvSpPr>
        <p:spPr>
          <a:xfrm>
            <a:off x="176212" y="1587470"/>
            <a:ext cx="6003926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o dożywocie zawarta w formie aktu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notarialnego musi określać świadczenia nabywcy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zdolne do zaopatrzenia dożywotnika we wszystkie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potrzeby życia, aby nie był on zmuszony zdobywać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środków na zaspokojenie niezbędnych wymagań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życiowych. </a:t>
            </a:r>
          </a:p>
          <a:p>
            <a:pPr>
              <a:spcAft>
                <a:spcPts val="800"/>
              </a:spcAft>
            </a:pP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stoi to na przeszkodzie temu, aby pewne potrzeby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dożywotnik zaspokajał z własnych źródeł i we własnym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zakresie.</a:t>
            </a:r>
            <a:endParaRPr lang="pl-PL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04745"/>
      </p:ext>
    </p:extLst>
  </p:cSld>
  <p:clrMapOvr>
    <a:masterClrMapping/>
  </p:clrMapOvr>
  <p:transition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fika 3">
            <a:extLst>
              <a:ext uri="{FF2B5EF4-FFF2-40B4-BE49-F238E27FC236}">
                <a16:creationId xmlns:a16="http://schemas.microsoft.com/office/drawing/2014/main" id="{0D930B4E-8529-63D9-3F81-E3C4F2E04ED0}"/>
              </a:ext>
            </a:extLst>
          </p:cNvPr>
          <p:cNvSpPr/>
          <p:nvPr/>
        </p:nvSpPr>
        <p:spPr>
          <a:xfrm>
            <a:off x="1" y="0"/>
            <a:ext cx="12193270" cy="6858000"/>
          </a:xfrm>
          <a:custGeom>
            <a:avLst/>
            <a:gdLst>
              <a:gd fmla="*/ 4841240 w 12193269" name="connsiteX0"/>
              <a:gd fmla="*/ 5398770 h 6858000" name="connsiteY0"/>
              <a:gd fmla="*/ 11038840 w 12193269" name="connsiteX1"/>
              <a:gd fmla="*/ 568960 h 6858000" name="connsiteY1"/>
              <a:gd fmla="*/ 12193270 w 12193269" name="connsiteX2"/>
              <a:gd fmla="*/ 652780 h 6858000" name="connsiteY2"/>
              <a:gd fmla="*/ 12193270 w 12193269" name="connsiteX3"/>
              <a:gd fmla="*/ 0 h 6858000" name="connsiteY3"/>
              <a:gd fmla="*/ 0 w 12193269" name="connsiteX4"/>
              <a:gd fmla="*/ 0 h 6858000" name="connsiteY4"/>
              <a:gd fmla="*/ 0 w 12193269" name="connsiteX5"/>
              <a:gd fmla="*/ 6858000 h 6858000" name="connsiteY5"/>
              <a:gd fmla="*/ 5129530 w 12193269" name="connsiteX6"/>
              <a:gd fmla="*/ 6858000 h 6858000" name="connsiteY6"/>
              <a:gd fmla="*/ 4841240 w 12193269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65278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130810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130810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130810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130810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117856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117856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117856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117856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117856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117856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  <a:gd fmla="*/ 4841240 w 12193270" name="connsiteX0"/>
              <a:gd fmla="*/ 5398770 h 6858000" name="connsiteY0"/>
              <a:gd fmla="*/ 10764520 w 12193270" name="connsiteX1"/>
              <a:gd fmla="*/ 896620 h 6858000" name="connsiteY1"/>
              <a:gd fmla="*/ 12193270 w 12193270" name="connsiteX2"/>
              <a:gd fmla="*/ 1178560 h 6858000" name="connsiteY2"/>
              <a:gd fmla="*/ 12193270 w 12193270" name="connsiteX3"/>
              <a:gd fmla="*/ 0 h 6858000" name="connsiteY3"/>
              <a:gd fmla="*/ 0 w 12193270" name="connsiteX4"/>
              <a:gd fmla="*/ 0 h 6858000" name="connsiteY4"/>
              <a:gd fmla="*/ 0 w 12193270" name="connsiteX5"/>
              <a:gd fmla="*/ 6858000 h 6858000" name="connsiteY5"/>
              <a:gd fmla="*/ 5129530 w 12193270" name="connsiteX6"/>
              <a:gd fmla="*/ 6858000 h 6858000" name="connsiteY6"/>
              <a:gd fmla="*/ 4841240 w 12193270" name="connsiteX7"/>
              <a:gd fmla="*/ 5398770 h 6858000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858000" w="12193270">
                <a:moveTo>
                  <a:pt x="4841240" y="5398770"/>
                </a:moveTo>
                <a:cubicBezTo>
                  <a:pt x="4841240" y="2731770"/>
                  <a:pt x="7517624" y="818676"/>
                  <a:pt x="10764520" y="896620"/>
                </a:cubicBezTo>
                <a:cubicBezTo>
                  <a:pt x="11197985" y="907026"/>
                  <a:pt x="11742420" y="933450"/>
                  <a:pt x="12193270" y="1178560"/>
                </a:cubicBezTo>
                <a:lnTo>
                  <a:pt x="12193270" y="0"/>
                </a:lnTo>
                <a:lnTo>
                  <a:pt x="0" y="0"/>
                </a:lnTo>
                <a:lnTo>
                  <a:pt x="0" y="6858000"/>
                </a:lnTo>
                <a:lnTo>
                  <a:pt x="5129530" y="6858000"/>
                </a:lnTo>
                <a:cubicBezTo>
                  <a:pt x="4941570" y="6396990"/>
                  <a:pt x="4841240" y="5906770"/>
                  <a:pt x="4841240" y="539877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65CA9180-9AEE-3982-5A8D-FF8E539E6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-17" r="24"/>
          <a:stretch/>
        </p:blipFill>
        <p:spPr>
          <a:xfrm>
            <a:off x="5394960" y="2327235"/>
            <a:ext cx="6797040" cy="453076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26A3F37-8CA7-B400-1285-F08BAFEFC817}"/>
              </a:ext>
            </a:extLst>
          </p:cNvPr>
          <p:cNvSpPr txBox="1"/>
          <p:nvPr/>
        </p:nvSpPr>
        <p:spPr>
          <a:xfrm>
            <a:off x="352425" y="707330"/>
            <a:ext cx="5895976" cy="30264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Aft>
                <a:spcPts val="800"/>
              </a:spcAft>
            </a:pPr>
            <a:r>
              <a:rPr dirty="0" lang="pl-PL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Jeżeli z jakichkolwiek powodów wytworzą się między</a:t>
            </a:r>
          </a:p>
          <a:p>
            <a:pPr>
              <a:spcAft>
                <a:spcPts val="800"/>
              </a:spcAft>
            </a:pPr>
            <a:r>
              <a:rPr dirty="0" lang="pl-PL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dożywotnikiem a zobowiązanym takie stosunki, że nie</a:t>
            </a:r>
          </a:p>
          <a:p>
            <a:pPr>
              <a:spcAft>
                <a:spcPts val="800"/>
              </a:spcAft>
            </a:pPr>
            <a:r>
              <a:rPr dirty="0" lang="pl-PL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można wymagać od stron, żeby pozostawały nadal</a:t>
            </a:r>
          </a:p>
          <a:p>
            <a:pPr>
              <a:spcAft>
                <a:spcPts val="800"/>
              </a:spcAft>
            </a:pPr>
            <a:r>
              <a:rPr dirty="0" lang="pl-PL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 bezpośredniej ze sobą styczności, sąd na</a:t>
            </a:r>
          </a:p>
          <a:p>
            <a:pPr>
              <a:spcAft>
                <a:spcPts val="800"/>
              </a:spcAft>
            </a:pPr>
            <a:r>
              <a:rPr dirty="0" lang="pl-PL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żądanie jednej z nich zamieni wszystkie lub</a:t>
            </a:r>
          </a:p>
          <a:p>
            <a:pPr>
              <a:spcAft>
                <a:spcPts val="800"/>
              </a:spcAft>
            </a:pPr>
            <a:r>
              <a:rPr dirty="0" lang="pl-PL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niektóre uprawnienia objęte treścią</a:t>
            </a:r>
          </a:p>
          <a:p>
            <a:pPr>
              <a:spcAft>
                <a:spcPts val="800"/>
              </a:spcAft>
            </a:pPr>
            <a:r>
              <a:rPr dirty="0" lang="pl-PL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dożywocia na dożywotnią rentę</a:t>
            </a:r>
          </a:p>
          <a:p>
            <a:pPr>
              <a:spcAft>
                <a:spcPts val="800"/>
              </a:spcAft>
            </a:pPr>
            <a:r>
              <a:rPr dirty="0" lang="pl-PL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odpowiadającą wartości tych uprawnień.</a:t>
            </a:r>
            <a:endParaRPr dirty="0" lang="pl-PL">
              <a:solidFill>
                <a:schemeClr val="bg1"/>
              </a:solidFill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7893070"/>
      </p:ext>
    </p:extLst>
  </p:cSld>
  <p:clrMapOvr>
    <a:masterClrMapping/>
  </p:clrMapOvr>
  <p:transition advTm="13000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1"/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5"/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9"/>
                                        <p:tgtEl>
                                          <p:spTgt spid="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23"/>
                                        <p:tgtEl>
                                          <p:spTgt spid="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27"/>
                                        <p:tgtEl>
                                          <p:spTgt spid="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31"/>
                                        <p:tgtEl>
                                          <p:spTgt spid="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35"/>
                                        <p:tgtEl>
                                          <p:spTgt spid="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u góry 4">
            <a:extLst>
              <a:ext uri="{FF2B5EF4-FFF2-40B4-BE49-F238E27FC236}">
                <a16:creationId xmlns:a16="http://schemas.microsoft.com/office/drawing/2014/main" id="{57CC2250-37CE-6C6D-9C3A-441CC3DC1DD6}"/>
              </a:ext>
            </a:extLst>
          </p:cNvPr>
          <p:cNvSpPr/>
          <p:nvPr/>
        </p:nvSpPr>
        <p:spPr>
          <a:xfrm rot="5400000">
            <a:off x="167640" y="190501"/>
            <a:ext cx="6309357" cy="6644637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: zaokrąglone rogi u góry 1">
            <a:extLst>
              <a:ext uri="{FF2B5EF4-FFF2-40B4-BE49-F238E27FC236}">
                <a16:creationId xmlns:a16="http://schemas.microsoft.com/office/drawing/2014/main" id="{81C4D22B-376D-507A-9C8A-53CCE5E58E2C}"/>
              </a:ext>
            </a:extLst>
          </p:cNvPr>
          <p:cNvSpPr/>
          <p:nvPr/>
        </p:nvSpPr>
        <p:spPr>
          <a:xfrm rot="5400000">
            <a:off x="125729" y="148588"/>
            <a:ext cx="6309357" cy="6560821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26A3F37-8CA7-B400-1285-F08BAFEFC817}"/>
              </a:ext>
            </a:extLst>
          </p:cNvPr>
          <p:cNvSpPr txBox="1"/>
          <p:nvPr/>
        </p:nvSpPr>
        <p:spPr>
          <a:xfrm>
            <a:off x="352425" y="1346378"/>
            <a:ext cx="5895976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wypadkach wyjątkowych sąd może na żądanie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zobowiązanego lub dożywotnika, jeżeli dożywotnik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zbywcą nieruchomości, rozwiązać umowę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dożywocie. </a:t>
            </a:r>
          </a:p>
          <a:p>
            <a:pPr>
              <a:spcAft>
                <a:spcPts val="800"/>
              </a:spcAft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takich wyjątkowych okoliczności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należą przykładowo: krzywdzenie dożywotnika,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agresja, zła wola, popełnienie przestępstwa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przeciwko kontrahentowi, znęcanie się nad zbywcą,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porzucenie dożywotnika i pozostawienie go bez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opieki i bez świadczeń, które określa umowa.</a:t>
            </a:r>
            <a:endParaRPr lang="pl-PL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0A41EBF1-DF69-D092-1993-43E051C96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2775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15830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A276FBF-F633-DEBC-2E1F-D0A766B2BBE8}"/>
              </a:ext>
            </a:extLst>
          </p:cNvPr>
          <p:cNvSpPr/>
          <p:nvPr/>
        </p:nvSpPr>
        <p:spPr>
          <a:xfrm>
            <a:off x="4533901" y="1806196"/>
            <a:ext cx="7078979" cy="3086100"/>
          </a:xfrm>
          <a:prstGeom prst="rect">
            <a:avLst/>
          </a:prstGeom>
          <a:noFill/>
          <a:ln w="76200">
            <a:solidFill>
              <a:srgbClr val="152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l-PL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2E6815A3-D28F-4F70-0056-59A227190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-3978"/>
          <a:stretch/>
        </p:blipFill>
        <p:spPr>
          <a:xfrm>
            <a:off x="0" y="1685925"/>
            <a:ext cx="6986049" cy="517207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26A3F37-8CA7-B400-1285-F08BAFEFC817}"/>
              </a:ext>
            </a:extLst>
          </p:cNvPr>
          <p:cNvSpPr txBox="1"/>
          <p:nvPr/>
        </p:nvSpPr>
        <p:spPr>
          <a:xfrm>
            <a:off x="6754640" y="2188845"/>
            <a:ext cx="5029200" cy="22672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Aft>
                <a:spcPts val="800"/>
              </a:spcAft>
            </a:pPr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Jeżeli zobowiązany z tytułu umowy o</a:t>
            </a:r>
          </a:p>
          <a:p>
            <a:pPr>
              <a:spcAft>
                <a:spcPts val="800"/>
              </a:spcAft>
            </a:pPr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dożywocie zbył (przykładowo sprzedał,</a:t>
            </a:r>
          </a:p>
          <a:p>
            <a:pPr>
              <a:spcAft>
                <a:spcPts val="800"/>
              </a:spcAft>
            </a:pPr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przekazał w darowiźnie) otrzymaną</a:t>
            </a:r>
          </a:p>
          <a:p>
            <a:pPr>
              <a:spcAft>
                <a:spcPts val="800"/>
              </a:spcAft>
            </a:pPr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nieruchomość, dożywotnik może żądać</a:t>
            </a:r>
          </a:p>
          <a:p>
            <a:pPr>
              <a:spcAft>
                <a:spcPts val="800"/>
              </a:spcAft>
            </a:pPr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zamiany prawa dożywocia na dożywotnią</a:t>
            </a:r>
          </a:p>
          <a:p>
            <a:pPr>
              <a:spcAft>
                <a:spcPts val="800"/>
              </a:spcAft>
            </a:pPr>
            <a:r>
              <a:rPr dirty="0" lang="pl-PL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rentę odpowiadającą wartości tego prawa.</a:t>
            </a:r>
            <a:endParaRPr dirty="0" lang="pl-PL">
              <a:effectLst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73863318"/>
      </p:ext>
    </p:extLst>
  </p:cSld>
  <p:clrMapOvr>
    <a:masterClrMapping/>
  </p:clrMapOvr>
  <p:transition advTm="10000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1"/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5"/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9"/>
                                        <p:tgtEl>
                                          <p:spTgt spid="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23"/>
                                        <p:tgtEl>
                                          <p:spTgt spid="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27"/>
                                        <p:tgtEl>
                                          <p:spTgt spid="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F2F6E344-6370-8C36-B247-F88C09F1A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775"/>
            <a:ext cx="12191999" cy="686354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26A3F37-8CA7-B400-1285-F08BAFEFC817}"/>
              </a:ext>
            </a:extLst>
          </p:cNvPr>
          <p:cNvSpPr txBox="1"/>
          <p:nvPr/>
        </p:nvSpPr>
        <p:spPr>
          <a:xfrm>
            <a:off x="377824" y="805637"/>
            <a:ext cx="7219316" cy="221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Ustawa z dnia 23 kwietnia 1964 r. Kodeks cywilny (</a:t>
            </a:r>
            <a:r>
              <a:rPr lang="pl-PL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t.j</a:t>
            </a:r>
            <a:r>
              <a:rPr lang="pl-P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Dz.U.2022.1360 z późn.zm.)</a:t>
            </a:r>
          </a:p>
          <a:p>
            <a:pPr marL="457200" indent="-457200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Orzeczenie Sądu Najwyższego z dnia 28 czerwca 1945 r., sygn. C.I. 5/45</a:t>
            </a:r>
            <a:endParaRPr lang="pl-PL" sz="2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10444"/>
      </p:ext>
    </p:extLst>
  </p:cSld>
  <p:clrMapOvr>
    <a:masterClrMapping/>
  </p:clrMapOvr>
  <p:transition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a 14">
            <a:extLst>
              <a:ext uri="{FF2B5EF4-FFF2-40B4-BE49-F238E27FC236}">
                <a16:creationId xmlns:a16="http://schemas.microsoft.com/office/drawing/2014/main" id="{AF006627-FB6E-4D91-A2E3-4BF6DB689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173"/>
            <a:ext cx="6096000" cy="146304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2E483599-5286-D08A-8476-15469EEE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81700" y="-6173"/>
            <a:ext cx="6210300" cy="149047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4440AD-0D03-1C7E-5EA9-4F6FD99C2A89}"/>
              </a:ext>
            </a:extLst>
          </p:cNvPr>
          <p:cNvSpPr txBox="1"/>
          <p:nvPr/>
        </p:nvSpPr>
        <p:spPr>
          <a:xfrm>
            <a:off x="1225025" y="2989456"/>
            <a:ext cx="9741949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Opracowanie tekstu: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mecenas Klaudia Niemiec-Wolak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Opracowanie graficzne: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Jakub Mordasewicz</a:t>
            </a:r>
          </a:p>
        </p:txBody>
      </p:sp>
    </p:spTree>
    <p:extLst>
      <p:ext uri="{BB962C8B-B14F-4D97-AF65-F5344CB8AC3E}">
        <p14:creationId xmlns:p14="http://schemas.microsoft.com/office/powerpoint/2010/main" val="26386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86B2625D-CB75-C530-8E76-981ED2708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-4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DC49E54C-C3BC-1E33-8D84-EB6C9CEBB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F30B1BB-3BBE-85E5-054F-73BC964E08C5}"/>
              </a:ext>
            </a:extLst>
          </p:cNvPr>
          <p:cNvSpPr txBox="1"/>
          <p:nvPr/>
        </p:nvSpPr>
        <p:spPr>
          <a:xfrm>
            <a:off x="292098" y="5514152"/>
            <a:ext cx="11607800" cy="12208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Edmund to starszy pan, który mieszka na odludziu, w starym stuletnim domu. Na co dzień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uprawia mały ogródek, czyta gazety, spaceruje ze swoim towarzyszem – psem o cesarskim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imieniu Neron. Żona Edmunda zmarła wiele lat temu, nie ma on dzieci i innej, bliskiej rodziny.</a:t>
            </a:r>
          </a:p>
        </p:txBody>
      </p:sp>
    </p:spTree>
    <p:extLst>
      <p:ext uri="{BB962C8B-B14F-4D97-AF65-F5344CB8AC3E}">
        <p14:creationId xmlns:p14="http://schemas.microsoft.com/office/powerpoint/2010/main" val="28598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 p14:dur="700" spd="med">
        <p:fade/>
      </p:transition>
    </mc:Choice>
    <mc:Fallback xmlns="">
      <p:transition advClick="0"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1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5"/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8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a 14">
            <a:extLst>
              <a:ext uri="{FF2B5EF4-FFF2-40B4-BE49-F238E27FC236}">
                <a16:creationId xmlns:a16="http://schemas.microsoft.com/office/drawing/2014/main" id="{AF006627-FB6E-4D91-A2E3-4BF6DB689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173"/>
            <a:ext cx="6096000" cy="146304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2E483599-5286-D08A-8476-15469EEE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81700" y="-6173"/>
            <a:ext cx="6210300" cy="1490472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9BCA25F6-3F9A-108B-E333-B35A8A01B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9303" y="5220739"/>
            <a:ext cx="2597300" cy="12298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81F7152-39ED-D75D-02DC-C54377DA7F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79" y="4930140"/>
            <a:ext cx="2060817" cy="19278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EA76B8E-0573-71FB-F88E-09EF3E31EB5C}"/>
              </a:ext>
            </a:extLst>
          </p:cNvPr>
          <p:cNvSpPr txBox="1"/>
          <p:nvPr/>
        </p:nvSpPr>
        <p:spPr>
          <a:xfrm>
            <a:off x="2123259" y="1667392"/>
            <a:ext cx="794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Prawo i ja – edukacja międzypokoleniowa</a:t>
            </a:r>
          </a:p>
          <a:p>
            <a:pPr algn="ctr"/>
            <a:r>
              <a:rPr lang="pl-PL" sz="24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Prawo w przestrzeni cyfrowej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4440AD-0D03-1C7E-5EA9-4F6FD99C2A89}"/>
              </a:ext>
            </a:extLst>
          </p:cNvPr>
          <p:cNvSpPr txBox="1"/>
          <p:nvPr/>
        </p:nvSpPr>
        <p:spPr>
          <a:xfrm>
            <a:off x="1225025" y="2688413"/>
            <a:ext cx="9741949" cy="74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zrealizowano przy wsparciu finansowym Województwa Małopolskiego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Patronat honorowy: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Marta Malec Lech – Członek Zarządu Województwa Małopolskiego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9B688BC-705C-902D-AE29-0C80D1FE2C34}"/>
              </a:ext>
            </a:extLst>
          </p:cNvPr>
          <p:cNvSpPr txBox="1"/>
          <p:nvPr/>
        </p:nvSpPr>
        <p:spPr>
          <a:xfrm>
            <a:off x="2123257" y="3575940"/>
            <a:ext cx="794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Partner: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Stowarzyszenie Podaruj Dzieciom Promyk Słońca</a:t>
            </a:r>
          </a:p>
          <a:p>
            <a:pPr algn="ctr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Mobilna Akademia Prawa dla Dzieci i Młodzieży</a:t>
            </a:r>
          </a:p>
        </p:txBody>
      </p:sp>
    </p:spTree>
    <p:extLst>
      <p:ext uri="{BB962C8B-B14F-4D97-AF65-F5344CB8AC3E}">
        <p14:creationId xmlns:p14="http://schemas.microsoft.com/office/powerpoint/2010/main" val="190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FAC87E2B-567D-5C56-590C-3FA52959A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DC49E54C-C3BC-1E33-8D84-EB6C9CEBB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F30B1BB-3BBE-85E5-054F-73BC964E08C5}"/>
              </a:ext>
            </a:extLst>
          </p:cNvPr>
          <p:cNvSpPr txBox="1"/>
          <p:nvPr/>
        </p:nvSpPr>
        <p:spPr>
          <a:xfrm>
            <a:off x="292098" y="5514152"/>
            <a:ext cx="11607800" cy="12208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Jesienią, obok domu Edmunda zamieszkała rodzina państwa Kowalskich.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Odziedziczyli po dalekiej ciotce upadające, 20-hektarowe gospodarstwo rolne z domem oraz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zabudowaniami gospodarczymi i zdecydowali „postawić je na nogi”.</a:t>
            </a:r>
          </a:p>
        </p:txBody>
      </p:sp>
    </p:spTree>
    <p:extLst>
      <p:ext uri="{BB962C8B-B14F-4D97-AF65-F5344CB8AC3E}">
        <p14:creationId xmlns:p14="http://schemas.microsoft.com/office/powerpoint/2010/main" val="12368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9000" p14:dur="700" spd="med">
        <p:fade/>
      </p:transition>
    </mc:Choice>
    <mc:Fallback xmlns="">
      <p:transition advClick="0" advTm="9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1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5"/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8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DDBCECD3-B0CE-C0EB-81B2-4D74E2B91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19" r="388" t="463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DC49E54C-C3BC-1E33-8D84-EB6C9CEBB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F30B1BB-3BBE-85E5-054F-73BC964E08C5}"/>
              </a:ext>
            </a:extLst>
          </p:cNvPr>
          <p:cNvSpPr txBox="1"/>
          <p:nvPr/>
        </p:nvSpPr>
        <p:spPr>
          <a:xfrm>
            <a:off x="292098" y="5757992"/>
            <a:ext cx="11607800" cy="81047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 krótkim czasie wyremontowali budynki, zakupili maszyny rolnicze,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zasiali zboże i rzepak, rozpoczęli hodowlę mlecznych krów.</a:t>
            </a:r>
          </a:p>
        </p:txBody>
      </p:sp>
    </p:spTree>
    <p:extLst>
      <p:ext uri="{BB962C8B-B14F-4D97-AF65-F5344CB8AC3E}">
        <p14:creationId xmlns:p14="http://schemas.microsoft.com/office/powerpoint/2010/main" val="10055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5000" p14:dur="700" spd="med">
        <p:fade/>
      </p:transition>
    </mc:Choice>
    <mc:Fallback xmlns="">
      <p:transition advClick="0"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1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8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AAE794ED-4984-5522-0680-17F981E06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333" l="44409" r="34123" t="5819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275873C3-214E-86CF-3418-F112F06A9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3200" y="1829431"/>
            <a:ext cx="2971799" cy="4872788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556F6499-A6DB-E642-7F92-633835047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159" y="2171700"/>
            <a:ext cx="2666940" cy="4609019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DC49E54C-C3BC-1E33-8D84-EB6C9CEBB1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F30B1BB-3BBE-85E5-054F-73BC964E08C5}"/>
              </a:ext>
            </a:extLst>
          </p:cNvPr>
          <p:cNvSpPr txBox="1"/>
          <p:nvPr/>
        </p:nvSpPr>
        <p:spPr>
          <a:xfrm>
            <a:off x="292098" y="5559872"/>
            <a:ext cx="11607800" cy="12208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Edmund zaprzyjaźnił się z rodziną Kowalskich, a przede wszystkim z ich 18-letnim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synem Mikołajem, którego zaczął traktować jak wnuka. Między nauką w szkole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a pracą w gospodarstwie, Mikołaj odwiedzał Edmunda.</a:t>
            </a:r>
          </a:p>
        </p:txBody>
      </p:sp>
    </p:spTree>
    <p:extLst>
      <p:ext uri="{BB962C8B-B14F-4D97-AF65-F5344CB8AC3E}">
        <p14:creationId xmlns:p14="http://schemas.microsoft.com/office/powerpoint/2010/main" val="34566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7000" p14:dur="700" spd="med">
        <p:fade/>
      </p:transition>
    </mc:Choice>
    <mc:Fallback xmlns="">
      <p:transition advClick="0" advTm="7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1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5"/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8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3EB7E5E7-A8E5-9BFE-EFFC-C4DAB02AF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875" y="-636691"/>
            <a:ext cx="11288299" cy="7494691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E6D216F8-1B8B-3B6A-C1B4-32A177005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7080" y="2387806"/>
            <a:ext cx="1904945" cy="4470194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37AF4847-8C70-5AD3-7E96-40BE9C9FA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012025" y="1771811"/>
            <a:ext cx="2555874" cy="5086189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DC49E54C-C3BC-1E33-8D84-EB6C9CEBB1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F30B1BB-3BBE-85E5-054F-73BC964E08C5}"/>
              </a:ext>
            </a:extLst>
          </p:cNvPr>
          <p:cNvSpPr txBox="1"/>
          <p:nvPr/>
        </p:nvSpPr>
        <p:spPr>
          <a:xfrm>
            <a:off x="292098" y="5720175"/>
            <a:ext cx="11607800" cy="81047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Mikołaj pomagał starszemu panu robić zakupy. W wolnych chwilach obaj wspólnie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spacerowali, grali w szachy, rozmawiali, snuli plany na przyszłość.</a:t>
            </a:r>
          </a:p>
        </p:txBody>
      </p:sp>
    </p:spTree>
    <p:extLst>
      <p:ext uri="{BB962C8B-B14F-4D97-AF65-F5344CB8AC3E}">
        <p14:creationId xmlns:p14="http://schemas.microsoft.com/office/powerpoint/2010/main" val="10706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 p14:dur="700" spd="med">
        <p:fade/>
      </p:transition>
    </mc:Choice>
    <mc:Fallback xmlns="">
      <p:transition advTm="6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1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8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129DAFB8-6D2C-9018-04A1-33773C249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-961" t="6372"/>
          <a:stretch/>
        </p:blipFill>
        <p:spPr>
          <a:xfrm>
            <a:off x="-4" y="0"/>
            <a:ext cx="12192001" cy="6858000"/>
          </a:xfrm>
          <a:prstGeom prst="rect">
            <a:avLst/>
          </a:prstGeom>
        </p:spPr>
      </p:pic>
      <p:pic>
        <p:nvPicPr>
          <p:cNvPr id="30" name="Grafika 29">
            <a:extLst>
              <a:ext uri="{FF2B5EF4-FFF2-40B4-BE49-F238E27FC236}">
                <a16:creationId xmlns:a16="http://schemas.microsoft.com/office/drawing/2014/main" id="{0C1C6609-1920-0A5C-311B-7AF16FE04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40" y="3605571"/>
            <a:ext cx="4535582" cy="3209925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CE3D35E0-A020-C940-5D72-1C752FCF7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6295" y="240250"/>
            <a:ext cx="8353425" cy="1583787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73442078-618E-D5FD-334E-78A94EBF2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4338" y="3648075"/>
            <a:ext cx="4535582" cy="3209925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DF382B5E-85D9-67C3-E937-5B4437B381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2131" y="4248150"/>
            <a:ext cx="2769866" cy="2048022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C6399EE2-7E4D-AA31-7ED6-86D4BECAC1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6610497"/>
            <a:ext cx="12192000" cy="247503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537DB2D6-770A-580D-23D7-B7412FD32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7341" y="2842143"/>
            <a:ext cx="3200596" cy="2265128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76DA1235-465F-1AF7-342E-CF3729EA0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47023" y="1857376"/>
            <a:ext cx="5610475" cy="4781548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A10DE67D-E3DC-B77E-FD0C-64B1F8E37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685" y="5328874"/>
            <a:ext cx="1810917" cy="1281623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DC49E54C-C3BC-1E33-8D84-EB6C9CEBB1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160" r="-4"/>
          <a:stretch/>
        </p:blipFill>
        <p:spPr>
          <a:xfrm>
            <a:off x="-3" y="5162550"/>
            <a:ext cx="12192002" cy="16954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F30B1BB-3BBE-85E5-054F-73BC964E08C5}"/>
              </a:ext>
            </a:extLst>
          </p:cNvPr>
          <p:cNvSpPr txBox="1"/>
          <p:nvPr/>
        </p:nvSpPr>
        <p:spPr>
          <a:xfrm>
            <a:off x="292098" y="5720174"/>
            <a:ext cx="11607800" cy="81047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Marzeniem Mikołaja było zająć się prowadzeniem gospodarstwa rolnego,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a kiedyś zastąpić w tym rodziców i nadal rozwiać pasję związaną z pracą na roli.</a:t>
            </a:r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CF9FA078-D050-222D-231B-8A59283FE04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b="-20"/>
          <a:stretch/>
        </p:blipFill>
        <p:spPr>
          <a:xfrm>
            <a:off x="620394" y="-7175"/>
            <a:ext cx="2341881" cy="1695450"/>
          </a:xfrm>
          <a:prstGeom prst="rect">
            <a:avLst/>
          </a:prstGeom>
        </p:spPr>
      </p:pic>
      <p:pic>
        <p:nvPicPr>
          <p:cNvPr id="24" name="Grafika 23">
            <a:extLst>
              <a:ext uri="{FF2B5EF4-FFF2-40B4-BE49-F238E27FC236}">
                <a16:creationId xmlns:a16="http://schemas.microsoft.com/office/drawing/2014/main" id="{513CE208-4BF7-4F7F-3638-AB22E4BF6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575" y="556718"/>
            <a:ext cx="10086975" cy="1912463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:a16="http://schemas.microsoft.com/office/drawing/2014/main" id="{9299C82F-F47C-631D-ECE1-4E0041536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1699" y="353408"/>
            <a:ext cx="6115050" cy="1159397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25546608-67FE-F586-70F1-1DB8980CB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671" y="1952266"/>
            <a:ext cx="2473300" cy="468931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AC2ED585-7773-8240-2ECC-6ED3F9166C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7003" y="992983"/>
            <a:ext cx="2473300" cy="4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5000" p14:dur="700" spd="med">
        <p:fade/>
      </p:transition>
    </mc:Choice>
    <mc:Fallback xmlns="">
      <p:transition advClick="0"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1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8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CA5896C0-6A5D-08C4-9956-53BD049B2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86" y="1"/>
            <a:ext cx="10223227" cy="68580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DC49E54C-C3BC-1E33-8D84-EB6C9CEBB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F30B1BB-3BBE-85E5-054F-73BC964E08C5}"/>
              </a:ext>
            </a:extLst>
          </p:cNvPr>
          <p:cNvSpPr txBox="1"/>
          <p:nvPr/>
        </p:nvSpPr>
        <p:spPr>
          <a:xfrm>
            <a:off x="292098" y="5720175"/>
            <a:ext cx="11607800" cy="81047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Mikołaj skończył technikum rolnicze i wybierał się na studia na kierunku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technologia żywności i żywienia człowieka na Uniwersytecie Rolniczym.</a:t>
            </a:r>
          </a:p>
        </p:txBody>
      </p:sp>
    </p:spTree>
    <p:extLst>
      <p:ext uri="{BB962C8B-B14F-4D97-AF65-F5344CB8AC3E}">
        <p14:creationId xmlns:p14="http://schemas.microsoft.com/office/powerpoint/2010/main" val="18039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700" spd="med">
        <p:fade/>
      </p:transition>
    </mc:Choice>
    <mc:Fallback xmlns="">
      <p:transition advClick="0" advTm="4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1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8"/>
    </p:bld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961C774E-4E09-F8B1-AC30-0B5135A3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851" y="0"/>
            <a:ext cx="11904297" cy="68580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DC49E54C-C3BC-1E33-8D84-EB6C9CEBB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60" r="-4"/>
          <a:stretch/>
        </p:blipFill>
        <p:spPr>
          <a:xfrm>
            <a:off x="-3" y="5162551"/>
            <a:ext cx="12192002" cy="16954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F30B1BB-3BBE-85E5-054F-73BC964E08C5}"/>
              </a:ext>
            </a:extLst>
          </p:cNvPr>
          <p:cNvSpPr txBox="1"/>
          <p:nvPr/>
        </p:nvSpPr>
        <p:spPr>
          <a:xfrm>
            <a:off x="292098" y="5720175"/>
            <a:ext cx="11607800" cy="81047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Państwo Kowalscy, a przede wszystkim Mikołaj stali się Edmundowi bliscy niczym</a:t>
            </a:r>
          </a:p>
          <a:p>
            <a:pPr algn="ctr">
              <a:spcAft>
                <a:spcPts val="800"/>
              </a:spcAft>
            </a:pPr>
            <a:r>
              <a:rPr dirty="0" lang="pl-PL"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rodzina.</a:t>
            </a:r>
          </a:p>
        </p:txBody>
      </p:sp>
    </p:spTree>
    <p:extLst>
      <p:ext uri="{BB962C8B-B14F-4D97-AF65-F5344CB8AC3E}">
        <p14:creationId xmlns:p14="http://schemas.microsoft.com/office/powerpoint/2010/main" val="15278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700" spd="med">
        <p:fade/>
      </p:transition>
    </mc:Choice>
    <mc:Fallback xmlns="">
      <p:transition advClick="0" advTm="3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8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760</Words>
  <Application>Microsoft Office PowerPoint</Application>
  <PresentationFormat>Panoramiczny</PresentationFormat>
  <Paragraphs>112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Aller</vt:lpstr>
      <vt:lpstr>Arial</vt:lpstr>
      <vt:lpstr>Calibri</vt:lpstr>
      <vt:lpstr>Calibri Light</vt:lpstr>
      <vt:lpstr>Open Sans</vt:lpstr>
      <vt:lpstr>Open Sans 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</dc:creator>
  <cp:lastModifiedBy>Klaudia Niemiec-Wolak</cp:lastModifiedBy>
  <cp:revision>79</cp:revision>
  <dcterms:created xsi:type="dcterms:W3CDTF">2022-08-22T12:29:57Z</dcterms:created>
  <dcterms:modified xsi:type="dcterms:W3CDTF">2022-09-09T14:43:12Z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7258173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