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6" r:id="rId6"/>
    <p:sldId id="267" r:id="rId7"/>
    <p:sldId id="273" r:id="rId8"/>
    <p:sldId id="265" r:id="rId9"/>
    <p:sldId id="274" r:id="rId10"/>
    <p:sldId id="275" r:id="rId11"/>
    <p:sldId id="276" r:id="rId12"/>
    <p:sldId id="277" r:id="rId13"/>
    <p:sldId id="278" r:id="rId14"/>
    <p:sldId id="290" r:id="rId15"/>
    <p:sldId id="280" r:id="rId16"/>
    <p:sldId id="281" r:id="rId17"/>
    <p:sldId id="283" r:id="rId18"/>
    <p:sldId id="282" r:id="rId19"/>
    <p:sldId id="284" r:id="rId20"/>
    <p:sldId id="285" r:id="rId21"/>
    <p:sldId id="286" r:id="rId22"/>
    <p:sldId id="287" r:id="rId23"/>
    <p:sldId id="288" r:id="rId24"/>
    <p:sldId id="289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CAABC4-06EF-DA0F-FA64-07ACC2085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156CE0F-F1B2-A320-A359-76DC4E018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503046-F6B9-72C5-4357-3D1F29A8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6DFC-9525-4C4A-A141-52D34496BCEE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FEA61A4-59E1-DEF2-1E39-23BCC055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DB142AF-12B7-85B4-6AB1-BECFDA1B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FE49-3C4A-4B44-85F7-BFA02D2B8A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56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ED6B10-33C6-8D5D-EE4E-7F0456A8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4299A61-0FF0-5C73-1E28-B9540D8B7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6F5D502-012E-55EC-1C0E-0E80CCFF3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6DFC-9525-4C4A-A141-52D34496BCEE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A85D326-68EF-0BFE-1ECD-F2CBDD37F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26A805F-057D-749F-E26D-3307D997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FE49-3C4A-4B44-85F7-BFA02D2B8A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15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BEE0881-4A76-19CD-FD40-1E3C53C226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CDDEBE9-F157-DD44-D1B7-62B0E7699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DE3CE21-671F-E0AC-1DCC-12AAC3EB6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6DFC-9525-4C4A-A141-52D34496BCEE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69D2093-64BE-CFED-2D38-C82C489E1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DF7A48-C096-C1B2-AE27-2B815A28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FE49-3C4A-4B44-85F7-BFA02D2B8A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3507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D63FD0-F1FA-1686-6412-29A00FD7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A942C6-EFF6-0D46-23BC-D27279808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FA2529-7091-F77F-19CD-681F0949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6DFC-9525-4C4A-A141-52D34496BCEE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360873F-C382-C7C4-4F5D-66BA3D8EF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14E324-1FDB-DC5D-1E95-57C0AAB5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FE49-3C4A-4B44-85F7-BFA02D2B8A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4747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701F21-B58E-CB3F-7603-17756BA9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BAF0C79-E9ED-D3F4-8422-6C98D306B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9B76EC-8D28-AC5C-F030-5317B9971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6DFC-9525-4C4A-A141-52D34496BCEE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C35B11-1BD2-EE09-4D0E-14F6A1E1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62332D-E9E7-93AD-7E1F-58116728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FE49-3C4A-4B44-85F7-BFA02D2B8A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880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126C8D-FA47-EF93-66CA-68A8F224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B579D4-3F2A-9191-9445-53E3AEEA9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F431114-7B17-6595-F343-EA74C6F05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AF44EAC-58E5-5153-BCB3-1F5B5E41A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6DFC-9525-4C4A-A141-52D34496BCEE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7E24611-7235-CC8A-CCC3-E1894BBF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A2C3E9F-56A8-8709-6973-2A525BA4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FE49-3C4A-4B44-85F7-BFA02D2B8A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52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0AEF9A-5137-B10A-DE72-722B43D6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BC132C4-4B3F-BACE-2F1C-8E3BD8C79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59D3E41-86C1-F6D8-3B70-FD81D0984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7F4A177-8B5E-9F86-E8DD-E9BB651E99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32DDD51-D709-8DC0-3CFF-C118BC783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3CDC64B-D8AB-7F63-35EC-FDF3828B8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6DFC-9525-4C4A-A141-52D34496BCEE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88D0E63-2860-0A52-BA6F-AEE7D2366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D076DEC-C839-3D91-AE80-749120BF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FE49-3C4A-4B44-85F7-BFA02D2B8A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457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9146C2-9CC6-D1B4-12AE-7A93EEFD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AB19F98-8B27-DACC-E58F-955F02E9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6DFC-9525-4C4A-A141-52D34496BCEE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EBCEE3A-43D5-11A7-C0C0-333A9443D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BEA417B-7AA2-C72F-668D-0DE72A8A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FE49-3C4A-4B44-85F7-BFA02D2B8A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1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1984252-A9C9-3C70-D998-20C2A973A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6DFC-9525-4C4A-A141-52D34496BCEE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23EFAF8-606D-9606-687B-C4B6F223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6565BCA-975E-DAA4-FAF7-61C29AD8F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FE49-3C4A-4B44-85F7-BFA02D2B8A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5852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03F3BD-BA1F-2830-7C22-30BD2F66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55A79D-BCEE-FB59-7892-BEA282F53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9458B4B-846B-1550-73A8-84EE74DFA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7601D10-755C-D612-92C5-F3F029CF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6DFC-9525-4C4A-A141-52D34496BCEE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B9491C2-7C49-E1A8-AAF4-8003DA0AB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F670FF5-AA5A-965A-EFCB-6F19A898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FE49-3C4A-4B44-85F7-BFA02D2B8A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193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DA3F3A-E173-3101-A1D0-2B357341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56D4B56-0922-FC98-C076-CBFB42F44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E3F9BC9-946D-67BE-DFA0-E7F8C8FE7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5E75970-54F1-AD78-E138-65A8D7BC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6DFC-9525-4C4A-A141-52D34496BCEE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3957952-3D10-D7D9-A629-06A6DF05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C91ACA2-6EEE-C064-09FC-8E50E613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FE49-3C4A-4B44-85F7-BFA02D2B8A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12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90010BB-B295-10B1-C0AB-3B9C8463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086898C-386A-DB44-2427-4C75CB170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4FFBFC5-103A-554C-98B1-465A737DC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16DFC-9525-4C4A-A141-52D34496BCEE}" type="datetimeFigureOut">
              <a:rPr lang="pl-PL" smtClean="0"/>
              <a:t>09.09.2022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8AABEE-2FCB-B294-E593-ED319E909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6F25BBE-2327-2BA0-35AC-9AB7570C3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FE49-3C4A-4B44-85F7-BFA02D2B8A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415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a 12">
            <a:extLst>
              <a:ext uri="{FF2B5EF4-FFF2-40B4-BE49-F238E27FC236}">
                <a16:creationId xmlns:a16="http://schemas.microsoft.com/office/drawing/2014/main" id="{D62A7E20-5F7D-CAF5-0517-80C7ED747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464" t="819" r="-47346" b="-1600"/>
          <a:stretch/>
        </p:blipFill>
        <p:spPr>
          <a:xfrm>
            <a:off x="0" y="0"/>
            <a:ext cx="12192000" cy="56769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BEACFB4F-6C5F-DCDC-316A-ABBF12CFA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8" b="12"/>
          <a:stretch/>
        </p:blipFill>
        <p:spPr>
          <a:xfrm>
            <a:off x="0" y="3362325"/>
            <a:ext cx="12192000" cy="349567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D13FD4C-18F3-6424-0EAF-74D3F56D851E}"/>
              </a:ext>
            </a:extLst>
          </p:cNvPr>
          <p:cNvSpPr txBox="1"/>
          <p:nvPr/>
        </p:nvSpPr>
        <p:spPr>
          <a:xfrm>
            <a:off x="1120775" y="1287578"/>
            <a:ext cx="9950450" cy="94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  <a:spcAft>
                <a:spcPts val="800"/>
              </a:spcAft>
            </a:pPr>
            <a:r>
              <a:rPr lang="pl-PL" sz="4400" dirty="0">
                <a:effectLst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Darowizna mieszkania i pieniędzy -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29DAC93-03AD-43A6-B09B-3115B2E64553}"/>
              </a:ext>
            </a:extLst>
          </p:cNvPr>
          <p:cNvSpPr txBox="1"/>
          <p:nvPr/>
        </p:nvSpPr>
        <p:spPr>
          <a:xfrm>
            <a:off x="1120775" y="2372821"/>
            <a:ext cx="995045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l-PL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pl-PL" sz="3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rezent czy umowa regulowana</a:t>
            </a:r>
          </a:p>
          <a:p>
            <a:pPr algn="ctr">
              <a:spcAft>
                <a:spcPts val="800"/>
              </a:spcAft>
            </a:pPr>
            <a:r>
              <a:rPr lang="pl-PL" sz="3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przepisami prawa?</a:t>
            </a:r>
          </a:p>
        </p:txBody>
      </p:sp>
    </p:spTree>
    <p:extLst>
      <p:ext uri="{BB962C8B-B14F-4D97-AF65-F5344CB8AC3E}">
        <p14:creationId xmlns:p14="http://schemas.microsoft.com/office/powerpoint/2010/main" val="13378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advTm="50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8221AA74-BEFE-8AA6-24E8-13F53B2C5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" b="13"/>
          <a:stretch/>
        </p:blipFill>
        <p:spPr>
          <a:xfrm>
            <a:off x="2914651" y="470212"/>
            <a:ext cx="9277350" cy="63877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A41F0AB-183A-349E-6ED7-05869CDF3D72}"/>
              </a:ext>
            </a:extLst>
          </p:cNvPr>
          <p:cNvSpPr txBox="1"/>
          <p:nvPr/>
        </p:nvSpPr>
        <p:spPr>
          <a:xfrm>
            <a:off x="636267" y="669696"/>
            <a:ext cx="5354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Darczyńca może wskazać konkretny cel, na jaki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 zostać przeznaczona darowizna,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wykorzystanie jej przez obdarowanego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inny sposób może uprawniać darczyńcę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żądania zwrotu darowizny.</a:t>
            </a:r>
          </a:p>
        </p:txBody>
      </p:sp>
    </p:spTree>
    <p:extLst>
      <p:ext uri="{BB962C8B-B14F-4D97-AF65-F5344CB8AC3E}">
        <p14:creationId xmlns:p14="http://schemas.microsoft.com/office/powerpoint/2010/main" val="24218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advTm="80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">
            <a:extLst>
              <a:ext uri="{FF2B5EF4-FFF2-40B4-BE49-F238E27FC236}">
                <a16:creationId xmlns:a16="http://schemas.microsoft.com/office/drawing/2014/main" id="{C979A431-B148-AEC7-CF9B-F2D30D071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2" b="-10"/>
          <a:stretch/>
        </p:blipFill>
        <p:spPr>
          <a:xfrm>
            <a:off x="0" y="1463040"/>
            <a:ext cx="7566660" cy="539496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A41F0AB-183A-349E-6ED7-05869CDF3D72}"/>
              </a:ext>
            </a:extLst>
          </p:cNvPr>
          <p:cNvSpPr txBox="1"/>
          <p:nvPr/>
        </p:nvSpPr>
        <p:spPr>
          <a:xfrm>
            <a:off x="6663686" y="524916"/>
            <a:ext cx="494919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Oświadczenie darczyńcy o dokonaniu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darowizny powinno przybrać formę aktu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notarialnego.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Oświadczenie obdarowanego o przyjęciu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darowizny może mieć dowolną formę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przykładowo poprzez przyjęcie świadczenia.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Jeśli jednak umowa darowizny zostanie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zawarta bez zachowania formy aktu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notarialnego, to staje się ważna, jeżeli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przyrzeczone świadczenie zostało spełnione,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przykładowo, gdy darczyńca przekaże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obdarowanemu pewną sumę pieniędzy,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wskazując, że jest to darowizna.</a:t>
            </a:r>
          </a:p>
        </p:txBody>
      </p:sp>
    </p:spTree>
    <p:extLst>
      <p:ext uri="{BB962C8B-B14F-4D97-AF65-F5344CB8AC3E}">
        <p14:creationId xmlns:p14="http://schemas.microsoft.com/office/powerpoint/2010/main" val="153602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00">
        <p:fade/>
      </p:transition>
    </mc:Choice>
    <mc:Fallback xmlns="">
      <p:transition advTm="165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25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4DA06A05-434B-3689-02CC-0DD1D6540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" b="-14"/>
          <a:stretch/>
        </p:blipFill>
        <p:spPr>
          <a:xfrm>
            <a:off x="0" y="0"/>
            <a:ext cx="8895131" cy="6858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A41F0AB-183A-349E-6ED7-05869CDF3D72}"/>
              </a:ext>
            </a:extLst>
          </p:cNvPr>
          <p:cNvSpPr txBox="1"/>
          <p:nvPr/>
        </p:nvSpPr>
        <p:spPr>
          <a:xfrm>
            <a:off x="5892161" y="1582340"/>
            <a:ext cx="49491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Przepisy szczególne z uwagi na przedmiot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darowizny, mogą nakładać obowiązek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złożenia oświadczenia w formie szczególnej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przez obie strony.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Przykładowo darowizna nieruchomości musi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zostać zawarta w formie aktu notarialnego.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innym wypadku – np. sporządzenia takiej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umowy na piśmie, nawet jeśli obdarowany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 zgodą darczyńcy posiada już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nieruchomość – umowa darowizny będzie</a:t>
            </a:r>
          </a:p>
          <a:p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nieważna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189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advTm="150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">
            <a:extLst>
              <a:ext uri="{FF2B5EF4-FFF2-40B4-BE49-F238E27FC236}">
                <a16:creationId xmlns:a16="http://schemas.microsoft.com/office/drawing/2014/main" id="{DB348E5D-6B57-3F85-6E41-65356D744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9083"/>
          <a:stretch/>
        </p:blipFill>
        <p:spPr>
          <a:xfrm>
            <a:off x="4962526" y="246244"/>
            <a:ext cx="7229474" cy="636551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A41F0AB-183A-349E-6ED7-05869CDF3D72}"/>
              </a:ext>
            </a:extLst>
          </p:cNvPr>
          <p:cNvSpPr txBox="1"/>
          <p:nvPr/>
        </p:nvSpPr>
        <p:spPr>
          <a:xfrm>
            <a:off x="396236" y="1997838"/>
            <a:ext cx="49491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Jeżeli rzecz darowana ma wady fizyczne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 prawne, darczyńca obowiązany jest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naprawienia szkody, którą wyrządził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obdarowanemu przez to, że wiedząc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wadach, nie zawiadomił go o nich we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właściwym czasie. 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Odpowiedzialność darczyńcy za wady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Jest wyłączona, gdy obdarowany mógł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łatwością wady zauważyć.</a:t>
            </a:r>
          </a:p>
        </p:txBody>
      </p:sp>
    </p:spTree>
    <p:extLst>
      <p:ext uri="{BB962C8B-B14F-4D97-AF65-F5344CB8AC3E}">
        <p14:creationId xmlns:p14="http://schemas.microsoft.com/office/powerpoint/2010/main" val="397772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spd="med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1911286D-3A49-34A8-6A97-CB389FEE6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"/>
          <a:stretch/>
        </p:blipFill>
        <p:spPr>
          <a:xfrm>
            <a:off x="5020818" y="1549311"/>
            <a:ext cx="7171182" cy="480131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A41F0AB-183A-349E-6ED7-05869CDF3D72}"/>
              </a:ext>
            </a:extLst>
          </p:cNvPr>
          <p:cNvSpPr txBox="1"/>
          <p:nvPr/>
        </p:nvSpPr>
        <p:spPr>
          <a:xfrm>
            <a:off x="295275" y="1028343"/>
            <a:ext cx="55283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Darczyńcy przysługuje względem obdarowanego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uprawnienie do odwołania darowizny jeszcze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niewykonanej, a to w przypadku popadnięcia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przez darczyńcę w niedostatek po zawarciu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umowy. 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Ponadto z kolei popadnięcie darczyńcy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niedostatek już po wykonaniu darowizny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powoduje wystąpienie po stronie obdarowanego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obowiązku, w granicach istniejącego jeszcze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wzbogacenia, dostarczania darczyńcy środków,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których mu brak do utrzymania odpowiadającego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jego usprawiedliwionym potrzebom. 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Obdarowany może zwolnić się od tego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obowiązku, zwracając darczyńcy wartość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pozostałej darowizny.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70748BF2-3CD0-B8D4-44A3-61FA57974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8413" y="2403475"/>
            <a:ext cx="5276973" cy="205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500">
        <p:fade/>
      </p:transition>
    </mc:Choice>
    <mc:Fallback xmlns="">
      <p:transition advTm="185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25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25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2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a 10">
            <a:extLst>
              <a:ext uri="{FF2B5EF4-FFF2-40B4-BE49-F238E27FC236}">
                <a16:creationId xmlns:a16="http://schemas.microsoft.com/office/drawing/2014/main" id="{0EC8A408-A7C8-E42B-B348-90512329A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93" t="37383" r="15682" b="22032"/>
          <a:stretch/>
        </p:blipFill>
        <p:spPr>
          <a:xfrm>
            <a:off x="4105656" y="1774634"/>
            <a:ext cx="8842248" cy="560932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A41F0AB-183A-349E-6ED7-05869CDF3D72}"/>
              </a:ext>
            </a:extLst>
          </p:cNvPr>
          <p:cNvSpPr txBox="1"/>
          <p:nvPr/>
        </p:nvSpPr>
        <p:spPr>
          <a:xfrm>
            <a:off x="508248" y="362518"/>
            <a:ext cx="67951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Darczyńca może odwołać darowiznę nawet już wykonaną, 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jeżeli obdarowany dopuścił się względem niego rażącej 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niewdzięczności.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RAŻĄCA NIEWDZIĘCZNOŚĆ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obdarowanego względem 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darczyńcy polega na szczególnie nagannym 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zachowaniu, brakiem szacunku dla osoby 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świadczącej bezpłatnie dobro.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Przykłady rażącej niewdzięczności to: 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popełnienie przez obdarowanego przestępstwa 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przeciwko darczyńcy lub osobom dla niego bliskim, 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rażące zaniedbywanie obowiązków rodzinnych.</a:t>
            </a:r>
          </a:p>
        </p:txBody>
      </p:sp>
    </p:spTree>
    <p:extLst>
      <p:ext uri="{BB962C8B-B14F-4D97-AF65-F5344CB8AC3E}">
        <p14:creationId xmlns:p14="http://schemas.microsoft.com/office/powerpoint/2010/main" val="215299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00">
        <p:fade/>
      </p:transition>
    </mc:Choice>
    <mc:Fallback xmlns="">
      <p:transition advTm="140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A83BF2EC-8F46-75FE-3842-F5568848C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6" t="1236" b="-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77F0C0AB-01FA-3214-34B2-5C491CD6EC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4" b="160"/>
          <a:stretch/>
        </p:blipFill>
        <p:spPr>
          <a:xfrm>
            <a:off x="-3" y="5162551"/>
            <a:ext cx="12192002" cy="16954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86BDA6E-C78E-4712-68FC-8A14886B0CB1}"/>
              </a:ext>
            </a:extLst>
          </p:cNvPr>
          <p:cNvSpPr txBox="1"/>
          <p:nvPr/>
        </p:nvSpPr>
        <p:spPr>
          <a:xfrm>
            <a:off x="292098" y="5718078"/>
            <a:ext cx="116078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Państwo Cudowni jako darczyńcy powinni skonsultować z córkami swoją decyzję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wedle ustaleń rozdysponować swój majątek.</a:t>
            </a:r>
            <a:endParaRPr lang="pl-PL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8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advClick="0" advTm="40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A83BF2EC-8F46-75FE-3842-F5568848C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6" t="1236" b="-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AB067A94-F403-25CA-55B3-889A6E404E8F}"/>
              </a:ext>
            </a:extLst>
          </p:cNvPr>
          <p:cNvSpPr/>
          <p:nvPr/>
        </p:nvSpPr>
        <p:spPr>
          <a:xfrm>
            <a:off x="3060698" y="4768750"/>
            <a:ext cx="6070600" cy="12621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EB150C0-3964-23B0-D36A-AE26F2F4A846}"/>
              </a:ext>
            </a:extLst>
          </p:cNvPr>
          <p:cNvSpPr txBox="1"/>
          <p:nvPr/>
        </p:nvSpPr>
        <p:spPr>
          <a:xfrm>
            <a:off x="3060698" y="5015121"/>
            <a:ext cx="607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l-PL" sz="4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Przykładowo…</a:t>
            </a:r>
            <a:endParaRPr lang="pl-PL" sz="4400" dirty="0">
              <a:effectLst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advClick="0" advTm="30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3183337B-0DFE-8558-1BA6-355A42AC4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" b="1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77F0C0AB-01FA-3214-34B2-5C491CD6EC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4" b="160"/>
          <a:stretch/>
        </p:blipFill>
        <p:spPr>
          <a:xfrm>
            <a:off x="-3" y="5162551"/>
            <a:ext cx="12192002" cy="16954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86BDA6E-C78E-4712-68FC-8A14886B0CB1}"/>
              </a:ext>
            </a:extLst>
          </p:cNvPr>
          <p:cNvSpPr txBox="1"/>
          <p:nvPr/>
        </p:nvSpPr>
        <p:spPr>
          <a:xfrm>
            <a:off x="292098" y="5535198"/>
            <a:ext cx="116078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Maja, Lena i Zoja mogłyby otrzymać mieszkania wyodrębnione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budynku mieszkalnym i odpowiedni udział w części wspólnej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domu i gruntu, na którym posadowiony jest budynek.</a:t>
            </a:r>
            <a:endParaRPr lang="pl-PL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advClick="0" advTm="50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">
            <a:extLst>
              <a:ext uri="{FF2B5EF4-FFF2-40B4-BE49-F238E27FC236}">
                <a16:creationId xmlns:a16="http://schemas.microsoft.com/office/drawing/2014/main" id="{56EE2FC9-F15F-77D1-5A55-18AA94E3C3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" b="-2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77F0C0AB-01FA-3214-34B2-5C491CD6EC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4" b="160"/>
          <a:stretch/>
        </p:blipFill>
        <p:spPr>
          <a:xfrm>
            <a:off x="-3" y="5162551"/>
            <a:ext cx="12192002" cy="16954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86BDA6E-C78E-4712-68FC-8A14886B0CB1}"/>
              </a:ext>
            </a:extLst>
          </p:cNvPr>
          <p:cNvSpPr txBox="1"/>
          <p:nvPr/>
        </p:nvSpPr>
        <p:spPr>
          <a:xfrm>
            <a:off x="292098" y="5763798"/>
            <a:ext cx="116078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Natomiast część posiadanych oszczędności rodzice mogliby przekazać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Lilii na budowę domu.</a:t>
            </a:r>
            <a:endParaRPr lang="pl-PL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advClick="0" advTm="50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9">
            <a:extLst>
              <a:ext uri="{FF2B5EF4-FFF2-40B4-BE49-F238E27FC236}">
                <a16:creationId xmlns:a16="http://schemas.microsoft.com/office/drawing/2014/main" id="{66E47CDD-9CBD-341D-7868-471841001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11" b="3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77F0C0AB-01FA-3214-34B2-5C491CD6EC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4" b="160"/>
          <a:stretch/>
        </p:blipFill>
        <p:spPr>
          <a:xfrm>
            <a:off x="-3" y="5162551"/>
            <a:ext cx="12192002" cy="16954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86BDA6E-C78E-4712-68FC-8A14886B0CB1}"/>
              </a:ext>
            </a:extLst>
          </p:cNvPr>
          <p:cNvSpPr txBox="1"/>
          <p:nvPr/>
        </p:nvSpPr>
        <p:spPr>
          <a:xfrm>
            <a:off x="292098" y="5514152"/>
            <a:ext cx="116078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Państwo Cudowni po przejściu na emeryturę postanowili kupić sobie małe mieszkanko,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zgromadzony w czasie wspólnego życia majątek podzielić między dorosłe córki: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Maję, Lenę, Zoję i </a:t>
            </a:r>
            <a:r>
              <a:rPr lang="pl-P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Lilę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pl-PL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9A40CB8E-487D-2EF2-D963-60CA40155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52699" y="-1"/>
            <a:ext cx="5795500" cy="581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3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advClick="0" advTm="60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9">
            <a:extLst>
              <a:ext uri="{FF2B5EF4-FFF2-40B4-BE49-F238E27FC236}">
                <a16:creationId xmlns:a16="http://schemas.microsoft.com/office/drawing/2014/main" id="{66E47CDD-9CBD-341D-7868-471841001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11" b="3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77F0C0AB-01FA-3214-34B2-5C491CD6EC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4" b="160"/>
          <a:stretch/>
        </p:blipFill>
        <p:spPr>
          <a:xfrm>
            <a:off x="-3" y="5162551"/>
            <a:ext cx="12192002" cy="16954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86BDA6E-C78E-4712-68FC-8A14886B0CB1}"/>
              </a:ext>
            </a:extLst>
          </p:cNvPr>
          <p:cNvSpPr txBox="1"/>
          <p:nvPr/>
        </p:nvSpPr>
        <p:spPr>
          <a:xfrm>
            <a:off x="292098" y="5718078"/>
            <a:ext cx="116078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Pozostała kwota mogłaby zostać przeznaczona przez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państwa Cudownych na zakup mieszkania.</a:t>
            </a:r>
            <a:endParaRPr lang="pl-PL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AE22F6EE-EF67-B978-C039-EE7512E45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8865" y="4610100"/>
            <a:ext cx="499227" cy="278638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AD0168C5-E81E-634B-3E6D-533F851EF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0796" y="4685507"/>
            <a:ext cx="499227" cy="278638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EA400EDA-8388-D5C0-1DC4-470309BB5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7953" y="4799394"/>
            <a:ext cx="499227" cy="278638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06AB6D24-FEC9-5809-EFD8-1C505AA63D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08884" y="4532091"/>
            <a:ext cx="499227" cy="27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883D0F13-E042-80A3-69A6-B7B69DE91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2832" y="4647804"/>
            <a:ext cx="499227" cy="278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63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advClick="0" advTm="40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A83BF2EC-8F46-75FE-3842-F5568848C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907" b="67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AB067A94-F403-25CA-55B3-889A6E404E8F}"/>
              </a:ext>
            </a:extLst>
          </p:cNvPr>
          <p:cNvSpPr/>
          <p:nvPr/>
        </p:nvSpPr>
        <p:spPr>
          <a:xfrm>
            <a:off x="2266950" y="4530625"/>
            <a:ext cx="7658100" cy="1689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EB150C0-3964-23B0-D36A-AE26F2F4A846}"/>
              </a:ext>
            </a:extLst>
          </p:cNvPr>
          <p:cNvSpPr txBox="1"/>
          <p:nvPr/>
        </p:nvSpPr>
        <p:spPr>
          <a:xfrm>
            <a:off x="1990725" y="4764801"/>
            <a:ext cx="76581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Należy pamiętać, że umowa darowizny może wiązać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się z obowiązkiem złożenia odpowiedniej deklaracji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Urzędu Skarbowego, a nawet zapłatą podatku!</a:t>
            </a:r>
            <a:endParaRPr lang="pl-PL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C2D4F7F0-2E7E-E1AE-5280-2E58DD966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4206" y="4021911"/>
            <a:ext cx="444620" cy="19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6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500">
        <p:fade/>
      </p:transition>
    </mc:Choice>
    <mc:Fallback xmlns="">
      <p:transition advClick="0" advTm="55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>
            <a:extLst>
              <a:ext uri="{FF2B5EF4-FFF2-40B4-BE49-F238E27FC236}">
                <a16:creationId xmlns:a16="http://schemas.microsoft.com/office/drawing/2014/main" id="{FDE39D06-85C0-51F7-0BAA-602CA94A1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5618" y="638175"/>
            <a:ext cx="5876382" cy="621982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26A3F37-8CA7-B400-1285-F08BAFEFC817}"/>
              </a:ext>
            </a:extLst>
          </p:cNvPr>
          <p:cNvSpPr txBox="1"/>
          <p:nvPr/>
        </p:nvSpPr>
        <p:spPr>
          <a:xfrm>
            <a:off x="415925" y="813257"/>
            <a:ext cx="6965950" cy="324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4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Ustawa z dnia 23 kwietnia 1964 r.</a:t>
            </a:r>
            <a:b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Kodeks cywilny (</a:t>
            </a:r>
            <a:r>
              <a:rPr lang="pl-PL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t.j</a:t>
            </a:r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Dz.U.2022.1360 z późn.zm.)</a:t>
            </a:r>
          </a:p>
          <a:p>
            <a:pPr marL="457200" indent="-457200">
              <a:lnSpc>
                <a:spcPct val="14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Ciszewski Jerzy (red.), Nazaruk Piotr (red.), Kodeks cywilny.</a:t>
            </a:r>
            <a:b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Komentarz aktualizowany, 2022</a:t>
            </a:r>
            <a:endParaRPr lang="pl-PL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410444"/>
      </p:ext>
    </p:extLst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a 14">
            <a:extLst>
              <a:ext uri="{FF2B5EF4-FFF2-40B4-BE49-F238E27FC236}">
                <a16:creationId xmlns:a16="http://schemas.microsoft.com/office/drawing/2014/main" id="{AF006627-FB6E-4D91-A2E3-4BF6DB689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6173"/>
            <a:ext cx="6096000" cy="1463040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2E483599-5286-D08A-8476-15469EEED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81700" y="-6173"/>
            <a:ext cx="6210300" cy="149047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4440AD-0D03-1C7E-5EA9-4F6FD99C2A89}"/>
              </a:ext>
            </a:extLst>
          </p:cNvPr>
          <p:cNvSpPr txBox="1"/>
          <p:nvPr/>
        </p:nvSpPr>
        <p:spPr>
          <a:xfrm>
            <a:off x="1225025" y="2989456"/>
            <a:ext cx="9741949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Opracowanie tekstu: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mecenas Klaudia Niemiec-Wolak</a:t>
            </a:r>
          </a:p>
          <a:p>
            <a:pPr algn="ctr">
              <a:lnSpc>
                <a:spcPct val="150000"/>
              </a:lnSpc>
            </a:pP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Opracowanie graficzne: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Jakub Mordasewicz</a:t>
            </a:r>
          </a:p>
        </p:txBody>
      </p:sp>
    </p:spTree>
    <p:extLst>
      <p:ext uri="{BB962C8B-B14F-4D97-AF65-F5344CB8AC3E}">
        <p14:creationId xmlns:p14="http://schemas.microsoft.com/office/powerpoint/2010/main" val="26386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a 14">
            <a:extLst>
              <a:ext uri="{FF2B5EF4-FFF2-40B4-BE49-F238E27FC236}">
                <a16:creationId xmlns:a16="http://schemas.microsoft.com/office/drawing/2014/main" id="{AF006627-FB6E-4D91-A2E3-4BF6DB689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6173"/>
            <a:ext cx="6096000" cy="1463040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2E483599-5286-D08A-8476-15469EEED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81700" y="-6173"/>
            <a:ext cx="6210300" cy="1490472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9BCA25F6-3F9A-108B-E333-B35A8A01B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9303" y="5220739"/>
            <a:ext cx="2597300" cy="122989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81F7152-39ED-D75D-02DC-C54377DA7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9" y="4930140"/>
            <a:ext cx="2060817" cy="192786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EA76B8E-0573-71FB-F88E-09EF3E31EB5C}"/>
              </a:ext>
            </a:extLst>
          </p:cNvPr>
          <p:cNvSpPr txBox="1"/>
          <p:nvPr/>
        </p:nvSpPr>
        <p:spPr>
          <a:xfrm>
            <a:off x="2123259" y="1667392"/>
            <a:ext cx="7945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Prawo i ja – edukacja międzypokoleniowa</a:t>
            </a:r>
          </a:p>
          <a:p>
            <a:pPr algn="ctr"/>
            <a:r>
              <a:rPr lang="pl-PL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Prawo w przestrzeni cyfrowej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4440AD-0D03-1C7E-5EA9-4F6FD99C2A89}"/>
              </a:ext>
            </a:extLst>
          </p:cNvPr>
          <p:cNvSpPr txBox="1"/>
          <p:nvPr/>
        </p:nvSpPr>
        <p:spPr>
          <a:xfrm>
            <a:off x="1225025" y="2688413"/>
            <a:ext cx="9741949" cy="74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zrealizowano przy wsparciu finansowym Województwa Małopolskiego</a:t>
            </a:r>
          </a:p>
          <a:p>
            <a:pPr algn="ctr">
              <a:lnSpc>
                <a:spcPct val="150000"/>
              </a:lnSpc>
            </a:pP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Patronat honorowy: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Marta Malec Lech – Członek Zarządu Województwa Małopolskiego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9B688BC-705C-902D-AE29-0C80D1FE2C34}"/>
              </a:ext>
            </a:extLst>
          </p:cNvPr>
          <p:cNvSpPr txBox="1"/>
          <p:nvPr/>
        </p:nvSpPr>
        <p:spPr>
          <a:xfrm>
            <a:off x="2123257" y="3575940"/>
            <a:ext cx="7945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Partner:</a:t>
            </a:r>
          </a:p>
          <a:p>
            <a:pPr algn="ctr">
              <a:lnSpc>
                <a:spcPct val="150000"/>
              </a:lnSpc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Stowarzyszenie Podaruj Dzieciom Promyk Słońca</a:t>
            </a:r>
          </a:p>
          <a:p>
            <a:pPr algn="ctr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Mobilna Akademia Prawa dla Dzieci i Młodzieży</a:t>
            </a:r>
          </a:p>
        </p:txBody>
      </p:sp>
    </p:spTree>
    <p:extLst>
      <p:ext uri="{BB962C8B-B14F-4D97-AF65-F5344CB8AC3E}">
        <p14:creationId xmlns:p14="http://schemas.microsoft.com/office/powerpoint/2010/main" val="1903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1B064E51-F9ED-3422-71B4-C45A63EE1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" b="-20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682FC4A7-1FC4-5F2F-0B2E-F5E8B8C5D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4" b="160"/>
          <a:stretch/>
        </p:blipFill>
        <p:spPr>
          <a:xfrm>
            <a:off x="-3" y="5162551"/>
            <a:ext cx="12192002" cy="16954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E489301-A6AC-E4A6-B9F2-36501275BD4F}"/>
              </a:ext>
            </a:extLst>
          </p:cNvPr>
          <p:cNvSpPr txBox="1"/>
          <p:nvPr/>
        </p:nvSpPr>
        <p:spPr>
          <a:xfrm>
            <a:off x="292098" y="5514152"/>
            <a:ext cx="116078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Państwo Cudowni są właścicielami dużego domu w Katowicach, w którym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wyodrębnione są trzy mieszkania oraz część wspólna, a także podwórko wokół budynku.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Rodzice dziewczyn posiadają znaczne oszczędności w kwocie 600 000 zł.</a:t>
            </a:r>
            <a:endParaRPr lang="pl-PL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00">
        <p:fade/>
      </p:transition>
    </mc:Choice>
    <mc:Fallback xmlns="">
      <p:transition advTm="65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>
            <a:extLst>
              <a:ext uri="{FF2B5EF4-FFF2-40B4-BE49-F238E27FC236}">
                <a16:creationId xmlns:a16="http://schemas.microsoft.com/office/drawing/2014/main" id="{D4C652E3-76AE-8FBD-BA75-DDF98BF9A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87" y="161925"/>
            <a:ext cx="9877425" cy="653415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2C7A5127-A519-9CC2-8092-EDE6BC451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4" b="160"/>
          <a:stretch/>
        </p:blipFill>
        <p:spPr>
          <a:xfrm>
            <a:off x="-3" y="5162551"/>
            <a:ext cx="12192002" cy="16954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D666179-EC18-9509-E417-B17605F8A8B8}"/>
              </a:ext>
            </a:extLst>
          </p:cNvPr>
          <p:cNvSpPr txBox="1"/>
          <p:nvPr/>
        </p:nvSpPr>
        <p:spPr>
          <a:xfrm>
            <a:off x="292098" y="5514152"/>
            <a:ext cx="116078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Najmłodsza córka państwa Cudownych — Lila wyprowadziła się z domu i wraz z mężem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wynajmuje mieszkanie w Warszawie. Młodzi małżonkowie kupili też działkę,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 w przyszłości chcieliby wybudować na niej wymarzony dom.</a:t>
            </a:r>
            <a:endParaRPr lang="pl-PL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advTm="70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1B064E51-F9ED-3422-71B4-C45A63EE1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038" t="27868" r="40953" b="26109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FC4DF513-B676-CE5A-76AA-E364A3962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-18"/>
          <a:stretch/>
        </p:blipFill>
        <p:spPr>
          <a:xfrm>
            <a:off x="4030027" y="2174081"/>
            <a:ext cx="3520287" cy="4683919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682FC4A7-1FC4-5F2F-0B2E-F5E8B8C5D3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-4" b="160"/>
          <a:stretch/>
        </p:blipFill>
        <p:spPr>
          <a:xfrm>
            <a:off x="-3" y="5162551"/>
            <a:ext cx="12192002" cy="16954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E489301-A6AC-E4A6-B9F2-36501275BD4F}"/>
              </a:ext>
            </a:extLst>
          </p:cNvPr>
          <p:cNvSpPr txBox="1"/>
          <p:nvPr/>
        </p:nvSpPr>
        <p:spPr>
          <a:xfrm>
            <a:off x="292098" y="5887532"/>
            <a:ext cx="1160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Maja, Lena i Zoja mieszkają w domu rodzinnym w Katowicach.</a:t>
            </a:r>
            <a:endParaRPr lang="pl-PL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0">
        <p:fade/>
      </p:transition>
    </mc:Choice>
    <mc:Fallback xmlns="">
      <p:transition advTm="35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9">
            <a:extLst>
              <a:ext uri="{FF2B5EF4-FFF2-40B4-BE49-F238E27FC236}">
                <a16:creationId xmlns:a16="http://schemas.microsoft.com/office/drawing/2014/main" id="{66E47CDD-9CBD-341D-7868-471841001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-11" b="3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77F0C0AB-01FA-3214-34B2-5C491CD6EC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4" b="160"/>
          <a:stretch/>
        </p:blipFill>
        <p:spPr>
          <a:xfrm>
            <a:off x="-3" y="5162551"/>
            <a:ext cx="12192002" cy="16954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86BDA6E-C78E-4712-68FC-8A14886B0CB1}"/>
              </a:ext>
            </a:extLst>
          </p:cNvPr>
          <p:cNvSpPr txBox="1"/>
          <p:nvPr/>
        </p:nvSpPr>
        <p:spPr>
          <a:xfrm>
            <a:off x="292098" y="5718078"/>
            <a:ext cx="1160780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jaki sposób państwo Cudowni mogą podzielić swój majątek,</a:t>
            </a:r>
          </a:p>
          <a:p>
            <a:pPr algn="ctr">
              <a:spcAft>
                <a:spcPts val="800"/>
              </a:spcAft>
            </a:pP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aby zabezpieczyć każdą z córek?</a:t>
            </a:r>
            <a:endParaRPr lang="pl-PL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AE22F6EE-EF67-B978-C039-EE7512E45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8865" y="4610100"/>
            <a:ext cx="499227" cy="278638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AD0168C5-E81E-634B-3E6D-533F851EF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0796" y="4685507"/>
            <a:ext cx="499227" cy="278638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EA400EDA-8388-D5C0-1DC4-470309BB5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7953" y="4799394"/>
            <a:ext cx="499227" cy="278638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06AB6D24-FEC9-5809-EFD8-1C505AA63D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08884" y="4532091"/>
            <a:ext cx="499227" cy="27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883D0F13-E042-80A3-69A6-B7B69DE91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2832" y="4647804"/>
            <a:ext cx="499227" cy="278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89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advClick="0" advTm="50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D8210BE-ADB8-E6DF-602F-1715F93519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" b="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A2E110F-F4FF-BC7F-4535-0525DD7E5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97" y="0"/>
            <a:ext cx="484860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3663492-AA38-9660-8820-A5BBFA20F745}"/>
              </a:ext>
            </a:extLst>
          </p:cNvPr>
          <p:cNvSpPr txBox="1"/>
          <p:nvPr/>
        </p:nvSpPr>
        <p:spPr>
          <a:xfrm>
            <a:off x="4229100" y="694690"/>
            <a:ext cx="3879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Aller" panose="020B0503030302020204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Art. 888 ustawy</a:t>
            </a:r>
          </a:p>
          <a:p>
            <a:pPr algn="ctr"/>
            <a:r>
              <a:rPr lang="pl-PL" sz="2400" dirty="0">
                <a:latin typeface="Aller" panose="020B0503030302020204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 dnia 23 kwietnia 1964 r.</a:t>
            </a:r>
          </a:p>
          <a:p>
            <a:pPr algn="ctr"/>
            <a:r>
              <a:rPr lang="pl-PL" sz="2400" dirty="0">
                <a:latin typeface="Aller" panose="020B0503030302020204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Kodeks cywilny – Umowa</a:t>
            </a:r>
          </a:p>
          <a:p>
            <a:pPr algn="ctr"/>
            <a:r>
              <a:rPr lang="pl-PL" sz="2400" dirty="0">
                <a:latin typeface="Aller" panose="020B0503030302020204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darowizny.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2CB2EB9-08DB-9B63-A1B4-48C6DB133693}"/>
              </a:ext>
            </a:extLst>
          </p:cNvPr>
          <p:cNvSpPr txBox="1"/>
          <p:nvPr/>
        </p:nvSpPr>
        <p:spPr>
          <a:xfrm>
            <a:off x="4194175" y="2690336"/>
            <a:ext cx="380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§ 1. Przez umowę darowizny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darczyńca zobowiązuje się do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bezpłatnego świadczenia na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rzecz obdarowanego kosztem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swego majątku.</a:t>
            </a:r>
          </a:p>
        </p:txBody>
      </p:sp>
    </p:spTree>
    <p:extLst>
      <p:ext uri="{BB962C8B-B14F-4D97-AF65-F5344CB8AC3E}">
        <p14:creationId xmlns:p14="http://schemas.microsoft.com/office/powerpoint/2010/main" val="39009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advTm="120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BA41F0AB-183A-349E-6ED7-05869CDF3D72}"/>
              </a:ext>
            </a:extLst>
          </p:cNvPr>
          <p:cNvSpPr txBox="1"/>
          <p:nvPr/>
        </p:nvSpPr>
        <p:spPr>
          <a:xfrm>
            <a:off x="6167754" y="1720840"/>
            <a:ext cx="46831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DARCZYŃCA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osoba, która przekazuje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darowiznę, daruje. Może przenieść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własność rzeczy (lub przykładowo zwolnić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długu) na inny podmiot.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Skutkuje to bezpłatnym zwiększeniem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aktywów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OBDAROWANEGO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(osoby,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której przypada darowizna) albo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zmniejszeniem jego pasywów.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Świadczenie w umowie darowizny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powinno być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jednorazowe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DE2E671F-28B7-82A9-8D48-0E6B5494D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489" r="7135"/>
          <a:stretch/>
        </p:blipFill>
        <p:spPr>
          <a:xfrm flipH="1">
            <a:off x="0" y="0"/>
            <a:ext cx="5163186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EBE1FC1-77A9-4D09-6BDD-ECEC65250934}"/>
              </a:ext>
            </a:extLst>
          </p:cNvPr>
          <p:cNvSpPr txBox="1"/>
          <p:nvPr/>
        </p:nvSpPr>
        <p:spPr>
          <a:xfrm>
            <a:off x="6167754" y="969010"/>
            <a:ext cx="5173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Należy pamiętać, że:</a:t>
            </a:r>
          </a:p>
        </p:txBody>
      </p:sp>
    </p:spTree>
    <p:extLst>
      <p:ext uri="{BB962C8B-B14F-4D97-AF65-F5344CB8AC3E}">
        <p14:creationId xmlns:p14="http://schemas.microsoft.com/office/powerpoint/2010/main" val="37670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00">
        <p:fade/>
      </p:transition>
    </mc:Choice>
    <mc:Fallback xmlns="">
      <p:transition spd="med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a 12">
            <a:extLst>
              <a:ext uri="{FF2B5EF4-FFF2-40B4-BE49-F238E27FC236}">
                <a16:creationId xmlns:a16="http://schemas.microsoft.com/office/drawing/2014/main" id="{0D548F77-DA32-8EDF-C1D0-80FC69A9E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"/>
          <a:stretch/>
        </p:blipFill>
        <p:spPr>
          <a:xfrm>
            <a:off x="5181600" y="388619"/>
            <a:ext cx="7010400" cy="608076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A41F0AB-183A-349E-6ED7-05869CDF3D72}"/>
              </a:ext>
            </a:extLst>
          </p:cNvPr>
          <p:cNvSpPr txBox="1"/>
          <p:nvPr/>
        </p:nvSpPr>
        <p:spPr>
          <a:xfrm>
            <a:off x="1138554" y="3068721"/>
            <a:ext cx="4683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Często darowiznę określa się mianem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aktu szczodrobliwości. Wynika to z jej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nieodpłatności, co oznacza, że darczyńca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otrzymuje w zamian za swoje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świadczenie jakiegokolwiek świadczenia</a:t>
            </a: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obdarowanego.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EBE1FC1-77A9-4D09-6BDD-ECEC65250934}"/>
              </a:ext>
            </a:extLst>
          </p:cNvPr>
          <p:cNvSpPr txBox="1"/>
          <p:nvPr/>
        </p:nvSpPr>
        <p:spPr>
          <a:xfrm>
            <a:off x="1138554" y="2034951"/>
            <a:ext cx="5173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SZCZODROBLIWOŚĆ?</a:t>
            </a:r>
          </a:p>
          <a:p>
            <a:r>
              <a:rPr 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co to takiego?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F4944595-30F8-9757-6727-419B7EDBA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6364" y="1343977"/>
            <a:ext cx="4170045" cy="417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00">
        <p:fade/>
      </p:transition>
    </mc:Choice>
    <mc:Fallback xmlns="">
      <p:transition advTm="12500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 build="p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801</Words>
  <Application>Microsoft Office PowerPoint</Application>
  <PresentationFormat>Panoramiczny</PresentationFormat>
  <Paragraphs>142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1" baseType="lpstr">
      <vt:lpstr>Aller</vt:lpstr>
      <vt:lpstr>Arial</vt:lpstr>
      <vt:lpstr>Calibri</vt:lpstr>
      <vt:lpstr>Calibri Light</vt:lpstr>
      <vt:lpstr>Open Sans</vt:lpstr>
      <vt:lpstr>Open Sans bold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Jakub</dc:creator>
  <cp:lastModifiedBy>Klaudia Niemiec-Wolak</cp:lastModifiedBy>
  <cp:revision>85</cp:revision>
  <dcterms:created xsi:type="dcterms:W3CDTF">2022-08-18T19:34:24Z</dcterms:created>
  <dcterms:modified xsi:type="dcterms:W3CDTF">2022-09-09T15:33:03Z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9017981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S9.1.4</vt:lpwstr>
  </property>
</Properties>
</file>